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5" r:id="rId5"/>
    <p:sldId id="261" r:id="rId6"/>
    <p:sldId id="264" r:id="rId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79"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651D32"/>
    <a:srgbClr val="BA9AA3"/>
    <a:srgbClr val="C9C2BA"/>
    <a:srgbClr val="3D2E32"/>
    <a:srgbClr val="81776F"/>
    <a:srgbClr val="8177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40" autoAdjust="0"/>
    <p:restoredTop sz="94660"/>
  </p:normalViewPr>
  <p:slideViewPr>
    <p:cSldViewPr>
      <p:cViewPr varScale="1">
        <p:scale>
          <a:sx n="86" d="100"/>
          <a:sy n="86" d="100"/>
        </p:scale>
        <p:origin x="96" y="606"/>
      </p:cViewPr>
      <p:guideLst>
        <p:guide orient="horz" pos="197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677C24-B267-42B4-A6DA-E2D49EAB81AC}" type="datetimeFigureOut">
              <a:rPr lang="es-MX" smtClean="0"/>
              <a:t>22/06/2022</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8E3928-1AF9-4754-AEC5-36B8A96076B6}" type="slidenum">
              <a:rPr lang="es-MX" smtClean="0"/>
              <a:t>‹Nº›</a:t>
            </a:fld>
            <a:endParaRPr lang="es-MX"/>
          </a:p>
        </p:txBody>
      </p:sp>
    </p:spTree>
    <p:extLst>
      <p:ext uri="{BB962C8B-B14F-4D97-AF65-F5344CB8AC3E}">
        <p14:creationId xmlns:p14="http://schemas.microsoft.com/office/powerpoint/2010/main" val="3405276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B28E3928-1AF9-4754-AEC5-36B8A96076B6}" type="slidenum">
              <a:rPr lang="es-MX" smtClean="0"/>
              <a:t>1</a:t>
            </a:fld>
            <a:endParaRPr lang="es-MX"/>
          </a:p>
        </p:txBody>
      </p:sp>
    </p:spTree>
    <p:extLst>
      <p:ext uri="{BB962C8B-B14F-4D97-AF65-F5344CB8AC3E}">
        <p14:creationId xmlns:p14="http://schemas.microsoft.com/office/powerpoint/2010/main" val="646760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14"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4" name="28 Marcador de título">
            <a:extLst>
              <a:ext uri="{FF2B5EF4-FFF2-40B4-BE49-F238E27FC236}">
                <a16:creationId xmlns:a16="http://schemas.microsoft.com/office/drawing/2014/main" id="{A9B0F981-4A92-4643-884A-678FFD071EA3}"/>
              </a:ext>
            </a:extLst>
          </p:cNvPr>
          <p:cNvSpPr>
            <a:spLocks noGrp="1"/>
          </p:cNvSpPr>
          <p:nvPr>
            <p:ph type="title"/>
          </p:nvPr>
        </p:nvSpPr>
        <p:spPr>
          <a:xfrm>
            <a:off x="3995936" y="692696"/>
            <a:ext cx="41044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Programa Nacional de Inglés (PRONI)</a:t>
            </a:r>
          </a:p>
        </p:txBody>
      </p:sp>
    </p:spTree>
    <p:extLst>
      <p:ext uri="{BB962C8B-B14F-4D97-AF65-F5344CB8AC3E}">
        <p14:creationId xmlns:p14="http://schemas.microsoft.com/office/powerpoint/2010/main" val="4138616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8"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4" name="28 Marcador de título">
            <a:extLst>
              <a:ext uri="{FF2B5EF4-FFF2-40B4-BE49-F238E27FC236}">
                <a16:creationId xmlns:a16="http://schemas.microsoft.com/office/drawing/2014/main" id="{6B4B1985-FEE5-4A2E-90AE-DBD43DB6FC7E}"/>
              </a:ext>
            </a:extLst>
          </p:cNvPr>
          <p:cNvSpPr>
            <a:spLocks noGrp="1"/>
          </p:cNvSpPr>
          <p:nvPr>
            <p:ph type="title"/>
          </p:nvPr>
        </p:nvSpPr>
        <p:spPr>
          <a:xfrm>
            <a:off x="3995936" y="692696"/>
            <a:ext cx="41044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Programa Nacional de Inglés (PRONI)</a:t>
            </a:r>
          </a:p>
        </p:txBody>
      </p:sp>
    </p:spTree>
    <p:extLst>
      <p:ext uri="{BB962C8B-B14F-4D97-AF65-F5344CB8AC3E}">
        <p14:creationId xmlns:p14="http://schemas.microsoft.com/office/powerpoint/2010/main" val="16210396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4 Rectángulo"/>
          <p:cNvSpPr/>
          <p:nvPr userDrawn="1"/>
        </p:nvSpPr>
        <p:spPr>
          <a:xfrm>
            <a:off x="-20851" y="6669360"/>
            <a:ext cx="9169245" cy="215444"/>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22 CuadroTexto"/>
          <p:cNvSpPr txBox="1"/>
          <p:nvPr userDrawn="1"/>
        </p:nvSpPr>
        <p:spPr>
          <a:xfrm>
            <a:off x="-20851" y="-27384"/>
            <a:ext cx="9164801" cy="1188000"/>
          </a:xfrm>
          <a:prstGeom prst="rect">
            <a:avLst/>
          </a:prstGeom>
          <a:solidFill>
            <a:schemeClr val="bg1"/>
          </a:solidFill>
          <a:ln>
            <a:solidFill>
              <a:srgbClr val="651D32"/>
            </a:solidFill>
          </a:ln>
        </p:spPr>
        <p:style>
          <a:lnRef idx="1">
            <a:schemeClr val="dk1"/>
          </a:lnRef>
          <a:fillRef idx="2">
            <a:schemeClr val="dk1"/>
          </a:fillRef>
          <a:effectRef idx="1">
            <a:schemeClr val="dk1"/>
          </a:effectRef>
          <a:fontRef idx="minor">
            <a:schemeClr val="dk1"/>
          </a:fontRef>
        </p:style>
        <p:txBody>
          <a:bodyPr wrap="square" rtlCol="0">
            <a:spAutoFit/>
          </a:bodyPr>
          <a:lstStyle/>
          <a:p>
            <a:endParaRPr lang="es-MX" sz="8100" dirty="0"/>
          </a:p>
        </p:txBody>
      </p:sp>
      <p:pic>
        <p:nvPicPr>
          <p:cNvPr id="3" name="2 Imagen"/>
          <p:cNvPicPr>
            <a:picLocks noChangeAspect="1"/>
          </p:cNvPicPr>
          <p:nvPr userDrawn="1"/>
        </p:nvPicPr>
        <p:blipFill rotWithShape="1">
          <a:blip r:embed="rId5" cstate="print">
            <a:extLst>
              <a:ext uri="{BEBA8EAE-BF5A-486C-A8C5-ECC9F3942E4B}">
                <a14:imgProps xmlns:a14="http://schemas.microsoft.com/office/drawing/2010/main">
                  <a14:imgLayer r:embed="rId6">
                    <a14:imgEffect>
                      <a14:backgroundRemoval t="0" b="58311" l="0" r="100000">
                        <a14:foregroundMark x1="98529" y1="43324" x2="490" y2="44687"/>
                        <a14:foregroundMark x1="18627" y1="37602" x2="73693" y2="37602"/>
                        <a14:foregroundMark x1="41176" y1="24796" x2="23529" y2="23706"/>
                        <a14:foregroundMark x1="7353" y1="5722" x2="0" y2="5450"/>
                        <a14:foregroundMark x1="96405" y1="2997" x2="83497" y2="11717"/>
                        <a14:foregroundMark x1="92647" y1="11989" x2="90850" y2="24523"/>
                        <a14:foregroundMark x1="93137" y1="44687" x2="97386" y2="45504"/>
                        <a14:backgroundMark x1="99510" y1="2997" x2="93627" y2="17439"/>
                        <a14:backgroundMark x1="93627" y1="17439" x2="99183" y2="47139"/>
                      </a14:backgroundRemoval>
                    </a14:imgEffect>
                  </a14:imgLayer>
                </a14:imgProps>
              </a:ext>
              <a:ext uri="{28A0092B-C50C-407E-A947-70E740481C1C}">
                <a14:useLocalDpi xmlns:a14="http://schemas.microsoft.com/office/drawing/2010/main" val="0"/>
              </a:ext>
            </a:extLst>
          </a:blip>
          <a:srcRect r="8574" b="53919"/>
          <a:stretch/>
        </p:blipFill>
        <p:spPr>
          <a:xfrm flipH="1" flipV="1">
            <a:off x="2015406" y="-27384"/>
            <a:ext cx="7132988" cy="1188000"/>
          </a:xfrm>
          <a:prstGeom prst="rect">
            <a:avLst/>
          </a:prstGeom>
        </p:spPr>
      </p:pic>
      <p:sp>
        <p:nvSpPr>
          <p:cNvPr id="20" name="19 CuadroTexto"/>
          <p:cNvSpPr txBox="1"/>
          <p:nvPr/>
        </p:nvSpPr>
        <p:spPr>
          <a:xfrm>
            <a:off x="3366824" y="92297"/>
            <a:ext cx="5357863" cy="492443"/>
          </a:xfrm>
          <a:prstGeom prst="rect">
            <a:avLst/>
          </a:prstGeom>
          <a:noFill/>
        </p:spPr>
        <p:txBody>
          <a:bodyPr wrap="square" rtlCol="0">
            <a:spAutoFit/>
          </a:bodyPr>
          <a:lstStyle/>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INFORME DE LA EVALUACIÓN ESPECÍFICA DE DESEMPEÑO </a:t>
            </a:r>
          </a:p>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2021</a:t>
            </a:r>
          </a:p>
        </p:txBody>
      </p:sp>
      <p:sp>
        <p:nvSpPr>
          <p:cNvPr id="28" name="27 CuadroTexto"/>
          <p:cNvSpPr txBox="1"/>
          <p:nvPr userDrawn="1"/>
        </p:nvSpPr>
        <p:spPr>
          <a:xfrm>
            <a:off x="8309954" y="6669360"/>
            <a:ext cx="829469" cy="215444"/>
          </a:xfrm>
          <a:prstGeom prst="rect">
            <a:avLst/>
          </a:prstGeom>
          <a:solidFill>
            <a:schemeClr val="bg1"/>
          </a:solidFill>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ctr"/>
            <a:endParaRPr lang="es-MX" sz="800" b="1" dirty="0">
              <a:solidFill>
                <a:srgbClr val="3D2E32"/>
              </a:solidFill>
            </a:endParaRPr>
          </a:p>
        </p:txBody>
      </p:sp>
      <p:sp>
        <p:nvSpPr>
          <p:cNvPr id="29" name="28 Marcador de título"/>
          <p:cNvSpPr>
            <a:spLocks noGrp="1"/>
          </p:cNvSpPr>
          <p:nvPr>
            <p:ph type="title"/>
          </p:nvPr>
        </p:nvSpPr>
        <p:spPr>
          <a:xfrm>
            <a:off x="3995936" y="692696"/>
            <a:ext cx="41044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Programa Nacional de Inglés (PRONI)</a:t>
            </a:r>
          </a:p>
        </p:txBody>
      </p:sp>
      <p:sp>
        <p:nvSpPr>
          <p:cNvPr id="30"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11" name="10 Elipse"/>
          <p:cNvSpPr/>
          <p:nvPr userDrawn="1"/>
        </p:nvSpPr>
        <p:spPr>
          <a:xfrm>
            <a:off x="1475656" y="-20184"/>
            <a:ext cx="1079500" cy="117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pic>
        <p:nvPicPr>
          <p:cNvPr id="10" name="9 Imagen" descr="Logotipo&#10;&#10;Descripción generada automáticamente"/>
          <p:cNvPicPr/>
          <p:nvPr userDrawn="1"/>
        </p:nvPicPr>
        <p:blipFill>
          <a:blip r:embed="rId7" cstate="print">
            <a:extLst>
              <a:ext uri="{28A0092B-C50C-407E-A947-70E740481C1C}">
                <a14:useLocalDpi xmlns:a14="http://schemas.microsoft.com/office/drawing/2010/main" val="0"/>
              </a:ext>
            </a:extLst>
          </a:blip>
          <a:stretch>
            <a:fillRect/>
          </a:stretch>
        </p:blipFill>
        <p:spPr>
          <a:xfrm>
            <a:off x="119019" y="92297"/>
            <a:ext cx="2232247" cy="924288"/>
          </a:xfrm>
          <a:prstGeom prst="rect">
            <a:avLst/>
          </a:prstGeom>
        </p:spPr>
      </p:pic>
    </p:spTree>
    <p:extLst>
      <p:ext uri="{BB962C8B-B14F-4D97-AF65-F5344CB8AC3E}">
        <p14:creationId xmlns:p14="http://schemas.microsoft.com/office/powerpoint/2010/main" val="345496576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9 Tabla"/>
          <p:cNvGraphicFramePr>
            <a:graphicFrameLocks noGrp="1"/>
          </p:cNvGraphicFramePr>
          <p:nvPr>
            <p:extLst>
              <p:ext uri="{D42A27DB-BD31-4B8C-83A1-F6EECF244321}">
                <p14:modId xmlns:p14="http://schemas.microsoft.com/office/powerpoint/2010/main" val="2028517604"/>
              </p:ext>
            </p:extLst>
          </p:nvPr>
        </p:nvGraphicFramePr>
        <p:xfrm>
          <a:off x="827584" y="1700808"/>
          <a:ext cx="7920880" cy="2880320"/>
        </p:xfrm>
        <a:graphic>
          <a:graphicData uri="http://schemas.openxmlformats.org/drawingml/2006/table">
            <a:tbl>
              <a:tblPr firstRow="1" bandRow="1">
                <a:effectLst/>
                <a:tableStyleId>{5C22544A-7EE6-4342-B048-85BDC9FD1C3A}</a:tableStyleId>
              </a:tblPr>
              <a:tblGrid>
                <a:gridCol w="7920880">
                  <a:extLst>
                    <a:ext uri="{9D8B030D-6E8A-4147-A177-3AD203B41FA5}">
                      <a16:colId xmlns:a16="http://schemas.microsoft.com/office/drawing/2014/main" val="20000"/>
                    </a:ext>
                  </a:extLst>
                </a:gridCol>
              </a:tblGrid>
              <a:tr h="2880320">
                <a:tc>
                  <a:txBody>
                    <a:bodyPr/>
                    <a:lstStyle/>
                    <a:p>
                      <a:pPr algn="just">
                        <a:lnSpc>
                          <a:spcPct val="150000"/>
                        </a:lnSpc>
                      </a:pPr>
                      <a:r>
                        <a:rPr lang="es-MX" sz="1100" b="0" kern="1200" dirty="0">
                          <a:solidFill>
                            <a:schemeClr val="tx1"/>
                          </a:solidFill>
                          <a:effectLst/>
                          <a:latin typeface="Mestiza" pitchFamily="50" charset="0"/>
                          <a:ea typeface="+mn-ea"/>
                          <a:cs typeface="+mn-cs"/>
                        </a:rPr>
                        <a:t>El </a:t>
                      </a:r>
                      <a:r>
                        <a:rPr lang="es-MX" sz="1100" b="1" kern="1200" dirty="0">
                          <a:solidFill>
                            <a:schemeClr val="tx1"/>
                          </a:solidFill>
                          <a:effectLst/>
                          <a:latin typeface="Mestiza" pitchFamily="50" charset="0"/>
                          <a:ea typeface="+mn-ea"/>
                          <a:cs typeface="+mn-cs"/>
                        </a:rPr>
                        <a:t>PRONI</a:t>
                      </a:r>
                      <a:r>
                        <a:rPr lang="es-MX" sz="1100" b="0" kern="1200" dirty="0">
                          <a:solidFill>
                            <a:schemeClr val="tx1"/>
                          </a:solidFill>
                          <a:effectLst/>
                          <a:latin typeface="Mestiza" pitchFamily="50" charset="0"/>
                          <a:ea typeface="+mn-ea"/>
                          <a:cs typeface="+mn-cs"/>
                        </a:rPr>
                        <a:t> tiene como objetivo la enseñanza del idioma inglés a la EBEP de los niveles de preescolar y primarias regulares seleccionadas por las Autoridades Educativas Locales, para impartirles una segunda lengua de organización completa, multigrados, indígenas, de jornada regular y/o de tiempo completo.  </a:t>
                      </a:r>
                    </a:p>
                    <a:p>
                      <a:pPr algn="just">
                        <a:lnSpc>
                          <a:spcPct val="150000"/>
                        </a:lnSpc>
                      </a:pPr>
                      <a:endParaRPr lang="es-MX" sz="1100" b="0" kern="1200" dirty="0">
                        <a:solidFill>
                          <a:schemeClr val="tx1"/>
                        </a:solidFill>
                        <a:effectLst/>
                        <a:latin typeface="Mestiza" pitchFamily="50" charset="0"/>
                        <a:ea typeface="+mn-ea"/>
                        <a:cs typeface="+mn-cs"/>
                      </a:endParaRPr>
                    </a:p>
                    <a:p>
                      <a:pPr algn="just">
                        <a:lnSpc>
                          <a:spcPct val="150000"/>
                        </a:lnSpc>
                      </a:pPr>
                      <a:r>
                        <a:rPr lang="es-MX" sz="1100" b="0" kern="1200" dirty="0">
                          <a:solidFill>
                            <a:schemeClr val="tx1"/>
                          </a:solidFill>
                          <a:effectLst/>
                          <a:latin typeface="Mestiza" pitchFamily="50" charset="0"/>
                          <a:ea typeface="+mn-ea"/>
                          <a:cs typeface="+mn-cs"/>
                        </a:rPr>
                        <a:t>Por lo anterior, las actividades que realiza el programa: </a:t>
                      </a:r>
                    </a:p>
                    <a:p>
                      <a:pPr algn="just">
                        <a:lnSpc>
                          <a:spcPct val="150000"/>
                        </a:lnSpc>
                      </a:pPr>
                      <a:endParaRPr lang="es-MX" sz="1100" b="0" kern="1200" dirty="0">
                        <a:solidFill>
                          <a:schemeClr val="tx1"/>
                        </a:solidFill>
                        <a:effectLst/>
                        <a:latin typeface="Mestiza" pitchFamily="50" charset="0"/>
                        <a:ea typeface="+mn-ea"/>
                        <a:cs typeface="+mn-cs"/>
                      </a:endParaRPr>
                    </a:p>
                    <a:p>
                      <a:pPr marL="17145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Selección de asesores/as externos/as especializados/as.</a:t>
                      </a:r>
                    </a:p>
                    <a:p>
                      <a:pPr marL="17145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Asignación de docentes y asesores/as a las escuelas beneficiadas con el Programa de Inglés. </a:t>
                      </a:r>
                    </a:p>
                    <a:p>
                      <a:pPr marL="17145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Brindar capacitación a los asesores externos.</a:t>
                      </a:r>
                    </a:p>
                    <a:p>
                      <a:pPr marL="17145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Contratación de asesores de inglés. </a:t>
                      </a:r>
                    </a:p>
                    <a:p>
                      <a:pPr marL="17145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Adquisición de material didáctico y libros de apoyo.</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12" name="11 Marcador de número de diapositiva"/>
          <p:cNvSpPr>
            <a:spLocks noGrp="1"/>
          </p:cNvSpPr>
          <p:nvPr>
            <p:ph type="sldNum" sz="quarter" idx="4"/>
          </p:nvPr>
        </p:nvSpPr>
        <p:spPr>
          <a:ln>
            <a:noFill/>
          </a:ln>
        </p:spPr>
        <p:txBody>
          <a:bodyPr/>
          <a:lstStyle/>
          <a:p>
            <a:fld id="{34762513-7D76-44F4-A4EB-02F5BA9AE113}" type="slidenum">
              <a:rPr lang="es-MX" smtClean="0"/>
              <a:t>1</a:t>
            </a:fld>
            <a:endParaRPr lang="es-MX" dirty="0"/>
          </a:p>
        </p:txBody>
      </p:sp>
      <p:sp>
        <p:nvSpPr>
          <p:cNvPr id="8" name="2 Pentágono">
            <a:extLst>
              <a:ext uri="{FF2B5EF4-FFF2-40B4-BE49-F238E27FC236}">
                <a16:creationId xmlns:a16="http://schemas.microsoft.com/office/drawing/2014/main" id="{5F4D898A-1D49-4862-B393-D8F7D65B3861}"/>
              </a:ext>
            </a:extLst>
          </p:cNvPr>
          <p:cNvSpPr/>
          <p:nvPr/>
        </p:nvSpPr>
        <p:spPr>
          <a:xfrm rot="5400000">
            <a:off x="-2129326" y="3879176"/>
            <a:ext cx="4896336" cy="396000"/>
          </a:xfrm>
          <a:prstGeom prst="homePlate">
            <a:avLst/>
          </a:prstGeom>
          <a:blipFill dpi="0" rotWithShape="1">
            <a:blip r:embed="rId3"/>
            <a:srcRect/>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9" name="3 CuadroTexto">
            <a:extLst>
              <a:ext uri="{FF2B5EF4-FFF2-40B4-BE49-F238E27FC236}">
                <a16:creationId xmlns:a16="http://schemas.microsoft.com/office/drawing/2014/main" id="{BD95FFDF-CE65-4CC7-86A1-12A0E971A56C}"/>
              </a:ext>
            </a:extLst>
          </p:cNvPr>
          <p:cNvSpPr txBox="1"/>
          <p:nvPr/>
        </p:nvSpPr>
        <p:spPr>
          <a:xfrm rot="16200000">
            <a:off x="-860874" y="3756766"/>
            <a:ext cx="2379837"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Mestiza" pitchFamily="50" charset="0"/>
              </a:rPr>
              <a:t>Descripción del Programa</a:t>
            </a:r>
          </a:p>
        </p:txBody>
      </p:sp>
      <p:sp>
        <p:nvSpPr>
          <p:cNvPr id="13" name="4 Elipse">
            <a:extLst>
              <a:ext uri="{FF2B5EF4-FFF2-40B4-BE49-F238E27FC236}">
                <a16:creationId xmlns:a16="http://schemas.microsoft.com/office/drawing/2014/main" id="{A3EF9052-8316-4E5F-AF1F-DCF8A684A182}"/>
              </a:ext>
            </a:extLst>
          </p:cNvPr>
          <p:cNvSpPr/>
          <p:nvPr/>
        </p:nvSpPr>
        <p:spPr>
          <a:xfrm>
            <a:off x="35496" y="1268760"/>
            <a:ext cx="576000" cy="576000"/>
          </a:xfrm>
          <a:prstGeom prst="ellipse">
            <a:avLst/>
          </a:prstGeom>
          <a:blipFill dpi="0" rotWithShape="1">
            <a:blip r:embed="rId3"/>
            <a:srcRect/>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1</a:t>
            </a:r>
          </a:p>
        </p:txBody>
      </p:sp>
      <p:sp>
        <p:nvSpPr>
          <p:cNvPr id="14" name="28 Marcador de título"/>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t>Programa Nacional de Inglés (PRONI)</a:t>
            </a:r>
          </a:p>
        </p:txBody>
      </p:sp>
    </p:spTree>
    <p:extLst>
      <p:ext uri="{BB962C8B-B14F-4D97-AF65-F5344CB8AC3E}">
        <p14:creationId xmlns:p14="http://schemas.microsoft.com/office/powerpoint/2010/main" val="96118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heurón"/>
          <p:cNvSpPr/>
          <p:nvPr/>
        </p:nvSpPr>
        <p:spPr>
          <a:xfrm>
            <a:off x="703002" y="141277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¿Cuáles son los resultados del Programa y cómo los mide?</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2</a:t>
            </a:fld>
            <a:endParaRPr lang="es-MX" dirty="0"/>
          </a:p>
        </p:txBody>
      </p:sp>
      <p:sp>
        <p:nvSpPr>
          <p:cNvPr id="10" name="9 Cheurón"/>
          <p:cNvSpPr/>
          <p:nvPr/>
        </p:nvSpPr>
        <p:spPr>
          <a:xfrm rot="5400000">
            <a:off x="-2242635" y="3765868"/>
            <a:ext cx="5122952" cy="396000"/>
          </a:xfrm>
          <a:prstGeom prst="chevron">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CuadroTexto"/>
          <p:cNvSpPr txBox="1"/>
          <p:nvPr/>
        </p:nvSpPr>
        <p:spPr>
          <a:xfrm rot="16200000">
            <a:off x="-221218" y="3614536"/>
            <a:ext cx="1080120"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Resultados</a:t>
            </a:r>
            <a:endParaRPr lang="es-MX" sz="1200" dirty="0">
              <a:solidFill>
                <a:schemeClr val="bg1"/>
              </a:solidFill>
              <a:latin typeface="Mestiza" pitchFamily="50" charset="0"/>
            </a:endParaRPr>
          </a:p>
        </p:txBody>
      </p:sp>
      <p:sp>
        <p:nvSpPr>
          <p:cNvPr id="13" name="12 Elipse"/>
          <p:cNvSpPr/>
          <p:nvPr/>
        </p:nvSpPr>
        <p:spPr>
          <a:xfrm>
            <a:off x="35496" y="1268824"/>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2</a:t>
            </a:r>
          </a:p>
        </p:txBody>
      </p:sp>
      <p:sp>
        <p:nvSpPr>
          <p:cNvPr id="12" name="28 Marcador de título">
            <a:extLst>
              <a:ext uri="{FF2B5EF4-FFF2-40B4-BE49-F238E27FC236}">
                <a16:creationId xmlns:a16="http://schemas.microsoft.com/office/drawing/2014/main" id="{393A74A6-47FD-4212-A558-41A949BD8F3B}"/>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t>Programa Nacional de Inglés (PRONI)</a:t>
            </a:r>
          </a:p>
        </p:txBody>
      </p:sp>
      <p:graphicFrame>
        <p:nvGraphicFramePr>
          <p:cNvPr id="9" name="13 Tabla">
            <a:extLst>
              <a:ext uri="{FF2B5EF4-FFF2-40B4-BE49-F238E27FC236}">
                <a16:creationId xmlns:a16="http://schemas.microsoft.com/office/drawing/2014/main" id="{311100EE-FE3A-4C65-B933-C98C893A0442}"/>
              </a:ext>
            </a:extLst>
          </p:cNvPr>
          <p:cNvGraphicFramePr>
            <a:graphicFrameLocks noGrp="1"/>
          </p:cNvGraphicFramePr>
          <p:nvPr>
            <p:extLst>
              <p:ext uri="{D42A27DB-BD31-4B8C-83A1-F6EECF244321}">
                <p14:modId xmlns:p14="http://schemas.microsoft.com/office/powerpoint/2010/main" val="7690134"/>
              </p:ext>
            </p:extLst>
          </p:nvPr>
        </p:nvGraphicFramePr>
        <p:xfrm>
          <a:off x="696841" y="1916833"/>
          <a:ext cx="8266817" cy="1728192"/>
        </p:xfrm>
        <a:graphic>
          <a:graphicData uri="http://schemas.openxmlformats.org/drawingml/2006/table">
            <a:tbl>
              <a:tblPr firstRow="1" bandRow="1">
                <a:effectLst/>
                <a:tableStyleId>{5C22544A-7EE6-4342-B048-85BDC9FD1C3A}</a:tableStyleId>
              </a:tblPr>
              <a:tblGrid>
                <a:gridCol w="8266817">
                  <a:extLst>
                    <a:ext uri="{9D8B030D-6E8A-4147-A177-3AD203B41FA5}">
                      <a16:colId xmlns:a16="http://schemas.microsoft.com/office/drawing/2014/main" val="20000"/>
                    </a:ext>
                  </a:extLst>
                </a:gridCol>
              </a:tblGrid>
              <a:tr h="1728192">
                <a:tc>
                  <a:txBody>
                    <a:bodyPr/>
                    <a:lstStyle/>
                    <a:p>
                      <a:pPr algn="just">
                        <a:lnSpc>
                          <a:spcPct val="150000"/>
                        </a:lnSpc>
                        <a:spcAft>
                          <a:spcPts val="800"/>
                        </a:spcAft>
                      </a:pPr>
                      <a:r>
                        <a:rPr lang="es-MX" sz="1050" b="0" dirty="0">
                          <a:solidFill>
                            <a:schemeClr val="tx1"/>
                          </a:solidFill>
                          <a:effectLst/>
                          <a:latin typeface="Mestiza" pitchFamily="50" charset="0"/>
                          <a:ea typeface="Calibri"/>
                          <a:cs typeface="Times New Roman"/>
                        </a:rPr>
                        <a:t>En el ejercicio fiscal 2021, el programa obtuvo un avance del </a:t>
                      </a:r>
                      <a:r>
                        <a:rPr lang="es-MX" sz="1050" b="1" dirty="0">
                          <a:solidFill>
                            <a:schemeClr val="tx1"/>
                          </a:solidFill>
                          <a:effectLst/>
                          <a:latin typeface="Mestiza" pitchFamily="50" charset="0"/>
                          <a:ea typeface="Calibri"/>
                          <a:cs typeface="Times New Roman"/>
                        </a:rPr>
                        <a:t>1.94%</a:t>
                      </a:r>
                      <a:r>
                        <a:rPr lang="es-MX" sz="1050" b="0" dirty="0">
                          <a:solidFill>
                            <a:schemeClr val="tx1"/>
                          </a:solidFill>
                          <a:effectLst/>
                          <a:latin typeface="Mestiza" pitchFamily="50" charset="0"/>
                          <a:ea typeface="Calibri"/>
                          <a:cs typeface="Times New Roman"/>
                        </a:rPr>
                        <a:t>, (</a:t>
                      </a:r>
                      <a:r>
                        <a:rPr lang="es-MX" sz="1050" b="0" i="1" dirty="0">
                          <a:solidFill>
                            <a:schemeClr val="tx1"/>
                          </a:solidFill>
                          <a:effectLst/>
                          <a:latin typeface="Mestiza" pitchFamily="50" charset="0"/>
                          <a:ea typeface="Calibri"/>
                          <a:cs typeface="Times New Roman"/>
                        </a:rPr>
                        <a:t>115,786 alumnos</a:t>
                      </a:r>
                      <a:r>
                        <a:rPr lang="es-MX" sz="1050" b="0" dirty="0">
                          <a:solidFill>
                            <a:schemeClr val="tx1"/>
                          </a:solidFill>
                          <a:effectLst/>
                          <a:latin typeface="Mestiza" pitchFamily="50" charset="0"/>
                          <a:ea typeface="Calibri"/>
                          <a:cs typeface="Times New Roman"/>
                        </a:rPr>
                        <a:t>) en lo que se refiere a la cobertura de alumnos de </a:t>
                      </a:r>
                      <a:r>
                        <a:rPr lang="es-MX" sz="1050" b="0" dirty="0">
                          <a:solidFill>
                            <a:schemeClr val="tx1"/>
                          </a:solidFill>
                          <a:effectLst/>
                          <a:latin typeface="Mestiza" pitchFamily="50" charset="0"/>
                          <a:cs typeface="Times New Roman"/>
                        </a:rPr>
                        <a:t>Escuelas Públicas de Educación Básica de Sinaloa (EPEBS)</a:t>
                      </a:r>
                      <a:r>
                        <a:rPr lang="es-MX" sz="1050" b="0" dirty="0">
                          <a:solidFill>
                            <a:schemeClr val="tx1"/>
                          </a:solidFill>
                          <a:effectLst/>
                          <a:latin typeface="Mestiza" pitchFamily="50" charset="0"/>
                          <a:ea typeface="Calibri"/>
                          <a:cs typeface="Times New Roman"/>
                        </a:rPr>
                        <a:t>, estando a un 0.06% cerca de alcanzar la meta establecida del 2% (</a:t>
                      </a:r>
                      <a:r>
                        <a:rPr lang="es-MX" sz="1050" b="0" i="1" dirty="0">
                          <a:solidFill>
                            <a:schemeClr val="tx1"/>
                          </a:solidFill>
                          <a:effectLst/>
                          <a:latin typeface="Mestiza" pitchFamily="50" charset="0"/>
                          <a:ea typeface="Calibri"/>
                          <a:cs typeface="Times New Roman"/>
                        </a:rPr>
                        <a:t>119,328 alumnos</a:t>
                      </a:r>
                      <a:r>
                        <a:rPr lang="es-MX" sz="1050" b="0" dirty="0">
                          <a:solidFill>
                            <a:schemeClr val="tx1"/>
                          </a:solidFill>
                          <a:effectLst/>
                          <a:latin typeface="Mestiza" pitchFamily="50" charset="0"/>
                          <a:ea typeface="Calibri"/>
                          <a:cs typeface="Times New Roman"/>
                        </a:rPr>
                        <a:t>) de dicho indicador.</a:t>
                      </a:r>
                    </a:p>
                    <a:p>
                      <a:pPr algn="just">
                        <a:lnSpc>
                          <a:spcPct val="150000"/>
                        </a:lnSpc>
                        <a:spcAft>
                          <a:spcPts val="800"/>
                        </a:spcAft>
                      </a:pPr>
                      <a:r>
                        <a:rPr lang="es-MX" sz="1050" b="0" dirty="0">
                          <a:solidFill>
                            <a:schemeClr val="tx1"/>
                          </a:solidFill>
                          <a:effectLst/>
                          <a:latin typeface="Mestiza" pitchFamily="50" charset="0"/>
                          <a:cs typeface="Times New Roman"/>
                        </a:rPr>
                        <a:t>Por lo que se refiere a los planteles de EPEBS que ofrecen la enseñanza del idioma inglés, se tenía una meta establecida del </a:t>
                      </a:r>
                      <a:r>
                        <a:rPr lang="es-MX" sz="1050" b="1" dirty="0">
                          <a:solidFill>
                            <a:schemeClr val="tx1"/>
                          </a:solidFill>
                          <a:effectLst/>
                          <a:latin typeface="Mestiza" pitchFamily="50" charset="0"/>
                          <a:cs typeface="Times New Roman"/>
                        </a:rPr>
                        <a:t>1.75%</a:t>
                      </a:r>
                      <a:r>
                        <a:rPr lang="es-MX" sz="1050" b="0" dirty="0">
                          <a:solidFill>
                            <a:schemeClr val="tx1"/>
                          </a:solidFill>
                          <a:effectLst/>
                          <a:latin typeface="Mestiza" pitchFamily="50" charset="0"/>
                          <a:cs typeface="Times New Roman"/>
                        </a:rPr>
                        <a:t> (</a:t>
                      </a:r>
                      <a:r>
                        <a:rPr lang="es-MX" sz="1050" b="0" i="1" dirty="0">
                          <a:solidFill>
                            <a:schemeClr val="tx1"/>
                          </a:solidFill>
                          <a:effectLst/>
                          <a:latin typeface="Mestiza" pitchFamily="50" charset="0"/>
                          <a:cs typeface="Times New Roman"/>
                        </a:rPr>
                        <a:t>587 escuelas</a:t>
                      </a:r>
                      <a:r>
                        <a:rPr lang="es-MX" sz="1050" b="0" dirty="0">
                          <a:solidFill>
                            <a:schemeClr val="tx1"/>
                          </a:solidFill>
                          <a:effectLst/>
                          <a:latin typeface="Mestiza" pitchFamily="50" charset="0"/>
                          <a:cs typeface="Times New Roman"/>
                        </a:rPr>
                        <a:t>) y se obtuvo un avance del </a:t>
                      </a:r>
                      <a:r>
                        <a:rPr lang="es-MX" sz="1050" b="1" dirty="0">
                          <a:solidFill>
                            <a:schemeClr val="tx1"/>
                          </a:solidFill>
                          <a:effectLst/>
                          <a:latin typeface="Mestiza" pitchFamily="50" charset="0"/>
                          <a:cs typeface="Times New Roman"/>
                        </a:rPr>
                        <a:t>1.70%</a:t>
                      </a:r>
                      <a:r>
                        <a:rPr lang="es-MX" sz="1050" b="0" dirty="0">
                          <a:solidFill>
                            <a:schemeClr val="tx1"/>
                          </a:solidFill>
                          <a:effectLst/>
                          <a:latin typeface="Mestiza" pitchFamily="50" charset="0"/>
                          <a:cs typeface="Times New Roman"/>
                        </a:rPr>
                        <a:t> (</a:t>
                      </a:r>
                      <a:r>
                        <a:rPr lang="es-MX" sz="1050" b="0" i="1" dirty="0">
                          <a:solidFill>
                            <a:schemeClr val="tx1"/>
                          </a:solidFill>
                          <a:effectLst/>
                          <a:latin typeface="Mestiza" pitchFamily="50" charset="0"/>
                          <a:cs typeface="Times New Roman"/>
                        </a:rPr>
                        <a:t>570 alumnos</a:t>
                      </a:r>
                      <a:r>
                        <a:rPr lang="es-MX" sz="1050" b="0" dirty="0">
                          <a:solidFill>
                            <a:schemeClr val="tx1"/>
                          </a:solidFill>
                          <a:effectLst/>
                          <a:latin typeface="Mestiza" pitchFamily="50" charset="0"/>
                          <a:cs typeface="Times New Roman"/>
                        </a:rPr>
                        <a:t>), se puede observar que 17 escuelas hicieron falta de atender para cumplir con la meta establecida para éste indicador.</a:t>
                      </a:r>
                      <a:endParaRPr lang="es-MX" sz="1050" b="0" dirty="0">
                        <a:solidFill>
                          <a:schemeClr val="tx1"/>
                        </a:solidFill>
                        <a:latin typeface="Mestiza" pitchFamily="50"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97000"/>
                      </a:schemeClr>
                    </a:solidFill>
                  </a:tcPr>
                </a:tc>
                <a:extLst>
                  <a:ext uri="{0D108BD9-81ED-4DB2-BD59-A6C34878D82A}">
                    <a16:rowId xmlns:a16="http://schemas.microsoft.com/office/drawing/2014/main" val="10000"/>
                  </a:ext>
                </a:extLst>
              </a:tr>
            </a:tbl>
          </a:graphicData>
        </a:graphic>
      </p:graphicFrame>
      <p:pic>
        <p:nvPicPr>
          <p:cNvPr id="4" name="Imagen 3">
            <a:extLst>
              <a:ext uri="{FF2B5EF4-FFF2-40B4-BE49-F238E27FC236}">
                <a16:creationId xmlns:a16="http://schemas.microsoft.com/office/drawing/2014/main" id="{40C94346-A1AF-45A0-BB4F-6B80A8E851B4}"/>
              </a:ext>
            </a:extLst>
          </p:cNvPr>
          <p:cNvPicPr>
            <a:picLocks noChangeAspect="1"/>
          </p:cNvPicPr>
          <p:nvPr/>
        </p:nvPicPr>
        <p:blipFill rotWithShape="1">
          <a:blip r:embed="rId3"/>
          <a:srcRect l="5454" r="6138" b="6489"/>
          <a:stretch/>
        </p:blipFill>
        <p:spPr>
          <a:xfrm>
            <a:off x="5357207" y="5157192"/>
            <a:ext cx="3414517" cy="1476000"/>
          </a:xfrm>
          <a:prstGeom prst="rect">
            <a:avLst/>
          </a:prstGeom>
        </p:spPr>
      </p:pic>
      <p:pic>
        <p:nvPicPr>
          <p:cNvPr id="5" name="Imagen 4">
            <a:extLst>
              <a:ext uri="{FF2B5EF4-FFF2-40B4-BE49-F238E27FC236}">
                <a16:creationId xmlns:a16="http://schemas.microsoft.com/office/drawing/2014/main" id="{A9D3395B-C2D2-4C6C-B116-0FEDA504A80A}"/>
              </a:ext>
            </a:extLst>
          </p:cNvPr>
          <p:cNvPicPr>
            <a:picLocks noChangeAspect="1"/>
          </p:cNvPicPr>
          <p:nvPr/>
        </p:nvPicPr>
        <p:blipFill rotWithShape="1">
          <a:blip r:embed="rId4"/>
          <a:srcRect l="5312" r="6148" b="8654"/>
          <a:stretch/>
        </p:blipFill>
        <p:spPr>
          <a:xfrm>
            <a:off x="5292080" y="3501008"/>
            <a:ext cx="3495433" cy="1476000"/>
          </a:xfrm>
          <a:prstGeom prst="rect">
            <a:avLst/>
          </a:prstGeom>
        </p:spPr>
      </p:pic>
      <p:pic>
        <p:nvPicPr>
          <p:cNvPr id="6" name="Imagen 5">
            <a:extLst>
              <a:ext uri="{FF2B5EF4-FFF2-40B4-BE49-F238E27FC236}">
                <a16:creationId xmlns:a16="http://schemas.microsoft.com/office/drawing/2014/main" id="{1111BC4B-37C4-465C-AC2F-1D6C4068C7A1}"/>
              </a:ext>
            </a:extLst>
          </p:cNvPr>
          <p:cNvPicPr>
            <a:picLocks noChangeAspect="1"/>
          </p:cNvPicPr>
          <p:nvPr/>
        </p:nvPicPr>
        <p:blipFill>
          <a:blip r:embed="rId5"/>
          <a:stretch>
            <a:fillRect/>
          </a:stretch>
        </p:blipFill>
        <p:spPr>
          <a:xfrm>
            <a:off x="856880" y="3662329"/>
            <a:ext cx="4363192" cy="2718999"/>
          </a:xfrm>
          <a:prstGeom prst="rect">
            <a:avLst/>
          </a:prstGeom>
        </p:spPr>
      </p:pic>
    </p:spTree>
    <p:extLst>
      <p:ext uri="{BB962C8B-B14F-4D97-AF65-F5344CB8AC3E}">
        <p14:creationId xmlns:p14="http://schemas.microsoft.com/office/powerpoint/2010/main" val="109928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heurón"/>
          <p:cNvSpPr/>
          <p:nvPr/>
        </p:nvSpPr>
        <p:spPr>
          <a:xfrm>
            <a:off x="703002" y="141281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Definición de Población Objetivo</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3</a:t>
            </a:fld>
            <a:endParaRPr lang="es-MX" dirty="0"/>
          </a:p>
        </p:txBody>
      </p:sp>
      <p:sp>
        <p:nvSpPr>
          <p:cNvPr id="14" name="13 Pentágono"/>
          <p:cNvSpPr/>
          <p:nvPr/>
        </p:nvSpPr>
        <p:spPr>
          <a:xfrm rot="5400000">
            <a:off x="-2160620" y="3915236"/>
            <a:ext cx="4968232"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5" name="14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3</a:t>
            </a:r>
          </a:p>
        </p:txBody>
      </p:sp>
      <p:sp>
        <p:nvSpPr>
          <p:cNvPr id="16" name="15 CuadroTexto"/>
          <p:cNvSpPr txBox="1"/>
          <p:nvPr/>
        </p:nvSpPr>
        <p:spPr>
          <a:xfrm rot="16200000">
            <a:off x="-138331" y="3698336"/>
            <a:ext cx="923651"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Cobertura</a:t>
            </a:r>
          </a:p>
        </p:txBody>
      </p:sp>
      <p:sp>
        <p:nvSpPr>
          <p:cNvPr id="17" name="28 Marcador de título">
            <a:extLst>
              <a:ext uri="{FF2B5EF4-FFF2-40B4-BE49-F238E27FC236}">
                <a16:creationId xmlns:a16="http://schemas.microsoft.com/office/drawing/2014/main" id="{88BADEF5-6532-4C94-8F58-EC0EE366F451}"/>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t>Programa Nacional de Inglés (PRONI)</a:t>
            </a:r>
          </a:p>
        </p:txBody>
      </p:sp>
      <p:graphicFrame>
        <p:nvGraphicFramePr>
          <p:cNvPr id="12" name="Tabla 4">
            <a:extLst>
              <a:ext uri="{FF2B5EF4-FFF2-40B4-BE49-F238E27FC236}">
                <a16:creationId xmlns:a16="http://schemas.microsoft.com/office/drawing/2014/main" id="{6FD9C7D5-1A92-4D42-90DE-CE6812024F08}"/>
              </a:ext>
            </a:extLst>
          </p:cNvPr>
          <p:cNvGraphicFramePr>
            <a:graphicFrameLocks noGrp="1"/>
          </p:cNvGraphicFramePr>
          <p:nvPr>
            <p:extLst>
              <p:ext uri="{D42A27DB-BD31-4B8C-83A1-F6EECF244321}">
                <p14:modId xmlns:p14="http://schemas.microsoft.com/office/powerpoint/2010/main" val="857313685"/>
              </p:ext>
            </p:extLst>
          </p:nvPr>
        </p:nvGraphicFramePr>
        <p:xfrm>
          <a:off x="791688" y="2564904"/>
          <a:ext cx="8100792" cy="3593340"/>
        </p:xfrm>
        <a:graphic>
          <a:graphicData uri="http://schemas.openxmlformats.org/drawingml/2006/table">
            <a:tbl>
              <a:tblPr firstRow="1" bandRow="1">
                <a:tableStyleId>{5940675A-B579-460E-94D1-54222C63F5DA}</a:tableStyleId>
              </a:tblPr>
              <a:tblGrid>
                <a:gridCol w="1764704">
                  <a:extLst>
                    <a:ext uri="{9D8B030D-6E8A-4147-A177-3AD203B41FA5}">
                      <a16:colId xmlns:a16="http://schemas.microsoft.com/office/drawing/2014/main" val="910218890"/>
                    </a:ext>
                  </a:extLst>
                </a:gridCol>
                <a:gridCol w="792088">
                  <a:extLst>
                    <a:ext uri="{9D8B030D-6E8A-4147-A177-3AD203B41FA5}">
                      <a16:colId xmlns:a16="http://schemas.microsoft.com/office/drawing/2014/main" val="672500348"/>
                    </a:ext>
                  </a:extLst>
                </a:gridCol>
                <a:gridCol w="2880000">
                  <a:extLst>
                    <a:ext uri="{9D8B030D-6E8A-4147-A177-3AD203B41FA5}">
                      <a16:colId xmlns:a16="http://schemas.microsoft.com/office/drawing/2014/main" val="3175581527"/>
                    </a:ext>
                  </a:extLst>
                </a:gridCol>
                <a:gridCol w="2664000">
                  <a:extLst>
                    <a:ext uri="{9D8B030D-6E8A-4147-A177-3AD203B41FA5}">
                      <a16:colId xmlns:a16="http://schemas.microsoft.com/office/drawing/2014/main" val="111247324"/>
                    </a:ext>
                  </a:extLst>
                </a:gridCol>
              </a:tblGrid>
              <a:tr h="216000">
                <a:tc gridSpan="2">
                  <a:txBody>
                    <a:bodyPr/>
                    <a:lstStyle/>
                    <a:p>
                      <a:pPr algn="ctr"/>
                      <a:r>
                        <a:rPr lang="es-MX" sz="1050" b="1" dirty="0">
                          <a:solidFill>
                            <a:schemeClr val="bg1"/>
                          </a:solidFill>
                          <a:latin typeface="Mestiza" panose="00000500000000000000" pitchFamily="50" charset="0"/>
                        </a:rPr>
                        <a:t>Cobertura</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Indicador de Cobertura</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Avance de la Cobertura</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2158487086"/>
                  </a:ext>
                </a:extLst>
              </a:tr>
              <a:tr h="288000">
                <a:tc>
                  <a:txBody>
                    <a:bodyPr/>
                    <a:lstStyle/>
                    <a:p>
                      <a:pPr algn="l"/>
                      <a:r>
                        <a:rPr lang="es-MX" sz="1050" dirty="0">
                          <a:latin typeface="Mestiza" panose="00000500000000000000" pitchFamily="50" charset="0"/>
                        </a:rPr>
                        <a:t>Municipios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just"/>
                      <a:endParaRPr lang="es-MX" sz="1050" dirty="0">
                        <a:latin typeface="Mestiza" panose="00000500000000000000" pitchFamily="50"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60460233"/>
                  </a:ext>
                </a:extLst>
              </a:tr>
              <a:tr h="288000">
                <a:tc>
                  <a:txBody>
                    <a:bodyPr/>
                    <a:lstStyle/>
                    <a:p>
                      <a:pPr algn="l"/>
                      <a:r>
                        <a:rPr lang="es-MX" sz="1050" dirty="0">
                          <a:latin typeface="Mestiza" panose="00000500000000000000" pitchFamily="50" charset="0"/>
                        </a:rPr>
                        <a:t>Mujeres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57,274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19285756"/>
                  </a:ext>
                </a:extLst>
              </a:tr>
              <a:tr h="288000">
                <a:tc>
                  <a:txBody>
                    <a:bodyPr/>
                    <a:lstStyle/>
                    <a:p>
                      <a:pPr algn="l"/>
                      <a:r>
                        <a:rPr lang="es-MX" sz="1050" dirty="0">
                          <a:latin typeface="Mestiza" panose="00000500000000000000" pitchFamily="50" charset="0"/>
                        </a:rPr>
                        <a:t>Hombres atendidos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58,512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341723626"/>
                  </a:ext>
                </a:extLst>
              </a:tr>
              <a:tr h="288000">
                <a:tc>
                  <a:txBody>
                    <a:bodyPr/>
                    <a:lstStyle/>
                    <a:p>
                      <a:pPr algn="l"/>
                      <a:r>
                        <a:rPr lang="es-MX" sz="1050" dirty="0">
                          <a:latin typeface="Mestiza" panose="00000500000000000000" pitchFamily="50" charset="0"/>
                        </a:rPr>
                        <a:t>Total personas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115,786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880642795"/>
                  </a:ext>
                </a:extLst>
              </a:tr>
              <a:tr h="166727">
                <a:tc gridSpan="2">
                  <a:txBody>
                    <a:bodyPr/>
                    <a:lstStyle/>
                    <a:p>
                      <a:pPr algn="ctr"/>
                      <a:r>
                        <a:rPr lang="es-MX" sz="1050" b="1" dirty="0">
                          <a:solidFill>
                            <a:schemeClr val="bg1"/>
                          </a:solidFill>
                          <a:latin typeface="Mestiza" panose="00000500000000000000" pitchFamily="50" charset="0"/>
                        </a:rPr>
                        <a:t>Cuantificación de Poblaciones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432991190"/>
                  </a:ext>
                </a:extLst>
              </a:tr>
              <a:tr h="272826">
                <a:tc>
                  <a:txBody>
                    <a:bodyPr/>
                    <a:lstStyle/>
                    <a:p>
                      <a:pPr algn="ctr"/>
                      <a:r>
                        <a:rPr lang="es-MX" sz="1050" dirty="0">
                          <a:latin typeface="Mestiza" panose="00000500000000000000" pitchFamily="50" charset="0"/>
                        </a:rPr>
                        <a:t>Unidad de Medida</a:t>
                      </a:r>
                    </a:p>
                    <a:p>
                      <a:pPr algn="ctr"/>
                      <a:r>
                        <a:rPr lang="es-MX" sz="1050" dirty="0">
                          <a:latin typeface="Mestiza" panose="00000500000000000000" pitchFamily="50" charset="0"/>
                        </a:rPr>
                        <a:t>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dirty="0">
                          <a:latin typeface="Mestiza" panose="00000500000000000000" pitchFamily="50" charset="0"/>
                        </a:rPr>
                        <a:t>Personas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046485461"/>
                  </a:ext>
                </a:extLst>
              </a:tr>
              <a:tr h="166727">
                <a:tc gridSpan="2">
                  <a:txBody>
                    <a:bodyPr/>
                    <a:lstStyle/>
                    <a:p>
                      <a:pPr algn="ctr"/>
                      <a:r>
                        <a:rPr lang="es-MX" sz="1050" b="1" dirty="0">
                          <a:effectLst>
                            <a:outerShdw blurRad="38100" dist="38100" dir="2700000" algn="tl">
                              <a:srgbClr val="000000">
                                <a:alpha val="43137"/>
                              </a:srgbClr>
                            </a:outerShdw>
                          </a:effectLst>
                          <a:latin typeface="Mestiza" panose="00000500000000000000" pitchFamily="50" charset="0"/>
                        </a:rPr>
                        <a:t>Valor año (2021)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s-MX" sz="1050" b="1" dirty="0">
                        <a:effectLst>
                          <a:outerShdw blurRad="38100" dist="38100" dir="2700000" algn="tl">
                            <a:srgbClr val="000000">
                              <a:alpha val="43137"/>
                            </a:srgbClr>
                          </a:outerShdw>
                        </a:effectLst>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098529745"/>
                  </a:ext>
                </a:extLst>
              </a:tr>
              <a:tr h="288000">
                <a:tc>
                  <a:txBody>
                    <a:bodyPr/>
                    <a:lstStyle/>
                    <a:p>
                      <a:pPr algn="l"/>
                      <a:r>
                        <a:rPr lang="es-MX" sz="1050" dirty="0">
                          <a:latin typeface="Mestiza" panose="00000500000000000000" pitchFamily="50" charset="0"/>
                        </a:rPr>
                        <a:t>Población Potencial (PP)</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367,601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0974591"/>
                  </a:ext>
                </a:extLst>
              </a:tr>
              <a:tr h="288000">
                <a:tc>
                  <a:txBody>
                    <a:bodyPr/>
                    <a:lstStyle/>
                    <a:p>
                      <a:pPr algn="l"/>
                      <a:r>
                        <a:rPr lang="es-MX" sz="1050" dirty="0">
                          <a:latin typeface="Mestiza" panose="00000500000000000000" pitchFamily="50" charset="0"/>
                        </a:rPr>
                        <a:t>Población Objetivo (PO)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119,328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830737486"/>
                  </a:ext>
                </a:extLst>
              </a:tr>
              <a:tr h="288000">
                <a:tc>
                  <a:txBody>
                    <a:bodyPr/>
                    <a:lstStyle/>
                    <a:p>
                      <a:pPr algn="l"/>
                      <a:r>
                        <a:rPr lang="es-MX" sz="1050" dirty="0">
                          <a:latin typeface="Mestiza" panose="00000500000000000000" pitchFamily="50" charset="0"/>
                        </a:rPr>
                        <a:t>Población Atendida (PA)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115,786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4735009"/>
                  </a:ext>
                </a:extLst>
              </a:tr>
              <a:tr h="0">
                <a:tc>
                  <a:txBody>
                    <a:bodyPr/>
                    <a:lstStyle/>
                    <a:p>
                      <a:pPr algn="l"/>
                      <a:r>
                        <a:rPr lang="es-MX" sz="1050" dirty="0">
                          <a:latin typeface="Mestiza" panose="00000500000000000000" pitchFamily="50" charset="0"/>
                        </a:rPr>
                        <a:t>Población Atendida / Población Objetivo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97%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88437352"/>
                  </a:ext>
                </a:extLst>
              </a:tr>
            </a:tbl>
          </a:graphicData>
        </a:graphic>
      </p:graphicFrame>
      <p:sp>
        <p:nvSpPr>
          <p:cNvPr id="18" name="9 CuadroTexto">
            <a:extLst>
              <a:ext uri="{FF2B5EF4-FFF2-40B4-BE49-F238E27FC236}">
                <a16:creationId xmlns:a16="http://schemas.microsoft.com/office/drawing/2014/main" id="{560C3EBD-FB51-4DF5-AE7F-181272E800E5}"/>
              </a:ext>
            </a:extLst>
          </p:cNvPr>
          <p:cNvSpPr txBox="1"/>
          <p:nvPr/>
        </p:nvSpPr>
        <p:spPr>
          <a:xfrm>
            <a:off x="755576" y="1874007"/>
            <a:ext cx="8135920" cy="546881"/>
          </a:xfrm>
          <a:prstGeom prst="rect">
            <a:avLst/>
          </a:prstGeom>
          <a:noFill/>
        </p:spPr>
        <p:txBody>
          <a:bodyPr wrap="square" rtlCol="0">
            <a:spAutoFit/>
          </a:bodyPr>
          <a:lstStyle/>
          <a:p>
            <a:pPr algn="just">
              <a:lnSpc>
                <a:spcPct val="150000"/>
              </a:lnSpc>
            </a:pPr>
            <a:r>
              <a:rPr lang="es-MX" sz="1050" dirty="0">
                <a:latin typeface="Mestiza"/>
              </a:rPr>
              <a:t>Se atiende</a:t>
            </a:r>
            <a:r>
              <a:rPr lang="es-ES" sz="1050" dirty="0">
                <a:latin typeface="Mestiza"/>
              </a:rPr>
              <a:t> a </a:t>
            </a:r>
            <a:r>
              <a:rPr lang="es-MX" sz="1050" dirty="0">
                <a:latin typeface="Mestiza"/>
              </a:rPr>
              <a:t>alumnos de 3er grado de preescolar de Escuelas Públicas de Educación Básica de Sinaloa (EPEBS) y alumnos de todos los grados de primaria de EPEBS, de escuelas focalizadas. </a:t>
            </a:r>
            <a:r>
              <a:rPr lang="es-ES" sz="1050" dirty="0">
                <a:latin typeface="Mestiza"/>
              </a:rPr>
              <a:t> </a:t>
            </a:r>
            <a:endParaRPr lang="es-MX" sz="1050" dirty="0">
              <a:latin typeface="Mestiza"/>
            </a:endParaRPr>
          </a:p>
        </p:txBody>
      </p:sp>
      <p:pic>
        <p:nvPicPr>
          <p:cNvPr id="6" name="Imagen 5">
            <a:extLst>
              <a:ext uri="{FF2B5EF4-FFF2-40B4-BE49-F238E27FC236}">
                <a16:creationId xmlns:a16="http://schemas.microsoft.com/office/drawing/2014/main" id="{E65AADD1-C57B-4552-9E87-A1481613C851}"/>
              </a:ext>
            </a:extLst>
          </p:cNvPr>
          <p:cNvPicPr>
            <a:picLocks noChangeAspect="1"/>
          </p:cNvPicPr>
          <p:nvPr/>
        </p:nvPicPr>
        <p:blipFill>
          <a:blip r:embed="rId3"/>
          <a:stretch>
            <a:fillRect/>
          </a:stretch>
        </p:blipFill>
        <p:spPr>
          <a:xfrm>
            <a:off x="3439624" y="2896978"/>
            <a:ext cx="2767824" cy="2432515"/>
          </a:xfrm>
          <a:prstGeom prst="rect">
            <a:avLst/>
          </a:prstGeom>
        </p:spPr>
      </p:pic>
      <p:sp>
        <p:nvSpPr>
          <p:cNvPr id="22" name="CuadroTexto 21">
            <a:extLst>
              <a:ext uri="{FF2B5EF4-FFF2-40B4-BE49-F238E27FC236}">
                <a16:creationId xmlns:a16="http://schemas.microsoft.com/office/drawing/2014/main" id="{1D8B84D9-2E1B-45E3-857D-1AD7D61CEB3E}"/>
              </a:ext>
            </a:extLst>
          </p:cNvPr>
          <p:cNvSpPr txBox="1"/>
          <p:nvPr/>
        </p:nvSpPr>
        <p:spPr>
          <a:xfrm>
            <a:off x="6197241" y="2858908"/>
            <a:ext cx="2705447" cy="3162404"/>
          </a:xfrm>
          <a:prstGeom prst="rect">
            <a:avLst/>
          </a:prstGeom>
          <a:noFill/>
        </p:spPr>
        <p:txBody>
          <a:bodyPr wrap="square" rtlCol="0">
            <a:spAutoFit/>
          </a:bodyPr>
          <a:lstStyle/>
          <a:p>
            <a:pPr algn="just"/>
            <a:r>
              <a:rPr lang="es-MX" sz="1050" dirty="0">
                <a:latin typeface="Mestiza" panose="00000500000000000000" pitchFamily="50" charset="0"/>
              </a:rPr>
              <a:t>En el ejercicio 2021, se beneficiaron a </a:t>
            </a:r>
            <a:r>
              <a:rPr lang="es-MX" sz="1050" b="1" dirty="0">
                <a:latin typeface="Mestiza" panose="00000500000000000000" pitchFamily="50" charset="0"/>
              </a:rPr>
              <a:t>115,786</a:t>
            </a:r>
            <a:r>
              <a:rPr lang="es-MX" sz="1050" dirty="0">
                <a:latin typeface="Mestiza" panose="00000500000000000000" pitchFamily="50" charset="0"/>
              </a:rPr>
              <a:t> alumnos recibiendo la asignatura del idioma inglés y paquetes de material didáctico como apoyos, en </a:t>
            </a:r>
            <a:r>
              <a:rPr lang="es-MX" sz="1050" b="1" dirty="0">
                <a:latin typeface="Mestiza" panose="00000500000000000000" pitchFamily="50" charset="0"/>
              </a:rPr>
              <a:t>570</a:t>
            </a:r>
            <a:r>
              <a:rPr lang="es-MX" sz="1050" dirty="0">
                <a:latin typeface="Mestiza" panose="00000500000000000000" pitchFamily="50" charset="0"/>
              </a:rPr>
              <a:t> escuelas distribuidas en </a:t>
            </a:r>
            <a:r>
              <a:rPr lang="es-MX" sz="1050" b="1" dirty="0">
                <a:latin typeface="Mestiza" panose="00000500000000000000" pitchFamily="50" charset="0"/>
              </a:rPr>
              <a:t>18</a:t>
            </a:r>
            <a:r>
              <a:rPr lang="es-MX" sz="1050" dirty="0">
                <a:latin typeface="Mestiza" panose="00000500000000000000" pitchFamily="50" charset="0"/>
              </a:rPr>
              <a:t> municipios del estado de Sinaloa.</a:t>
            </a:r>
          </a:p>
          <a:p>
            <a:pPr algn="just"/>
            <a:endParaRPr lang="es-MX" sz="1050" dirty="0">
              <a:latin typeface="Mestiza" panose="00000500000000000000" pitchFamily="50" charset="0"/>
            </a:endParaRPr>
          </a:p>
          <a:p>
            <a:pPr algn="just"/>
            <a:r>
              <a:rPr lang="es-MX" sz="1050" dirty="0">
                <a:latin typeface="Mestiza" panose="00000500000000000000" pitchFamily="50" charset="0"/>
              </a:rPr>
              <a:t>La mayor concentración de cobertura fueron en los municipios de Culiacán, Mazatlán, Ahome y Guasave, en contraste con los municipios de Badiraguato, Mocorito, San Ignacio y Choix, los cuales, fueron los municipios de menor cobertura.</a:t>
            </a:r>
          </a:p>
          <a:p>
            <a:pPr algn="just"/>
            <a:endParaRPr lang="es-MX" sz="1050" dirty="0">
              <a:latin typeface="Mestiza" panose="00000500000000000000" pitchFamily="50" charset="0"/>
            </a:endParaRPr>
          </a:p>
          <a:p>
            <a:pPr algn="just"/>
            <a:r>
              <a:rPr lang="es-MX" sz="1050" dirty="0">
                <a:latin typeface="Mestiza" panose="00000500000000000000" pitchFamily="50" charset="0"/>
              </a:rPr>
              <a:t>Sin embargo, la cobertura del programa se vio reducida al redistribuir el recurso económico por motivo del aumento salarial a los asesores externos, lo anterior, disminuyendo las escuelas beneficiadas.</a:t>
            </a:r>
          </a:p>
        </p:txBody>
      </p:sp>
    </p:spTree>
    <p:extLst>
      <p:ext uri="{BB962C8B-B14F-4D97-AF65-F5344CB8AC3E}">
        <p14:creationId xmlns:p14="http://schemas.microsoft.com/office/powerpoint/2010/main" val="3065521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82387BF9-B8AF-4D42-83D1-DF93E1BD9864}"/>
              </a:ext>
            </a:extLst>
          </p:cNvPr>
          <p:cNvSpPr>
            <a:spLocks noGrp="1"/>
          </p:cNvSpPr>
          <p:nvPr>
            <p:ph type="sldNum" sz="quarter" idx="4"/>
          </p:nvPr>
        </p:nvSpPr>
        <p:spPr/>
        <p:txBody>
          <a:bodyPr/>
          <a:lstStyle/>
          <a:p>
            <a:fld id="{34762513-7D76-44F4-A4EB-02F5BA9AE113}" type="slidenum">
              <a:rPr lang="es-MX" smtClean="0"/>
              <a:t>4</a:t>
            </a:fld>
            <a:endParaRPr lang="es-MX" dirty="0"/>
          </a:p>
        </p:txBody>
      </p:sp>
      <p:sp>
        <p:nvSpPr>
          <p:cNvPr id="4" name="28 Marcador de título">
            <a:extLst>
              <a:ext uri="{FF2B5EF4-FFF2-40B4-BE49-F238E27FC236}">
                <a16:creationId xmlns:a16="http://schemas.microsoft.com/office/drawing/2014/main" id="{C47951B7-5C02-4F6A-B96C-29B4D4E27D2D}"/>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t>Programa Nacional de Inglés (PRONI)</a:t>
            </a:r>
          </a:p>
        </p:txBody>
      </p:sp>
      <p:sp>
        <p:nvSpPr>
          <p:cNvPr id="6" name="3 Pentágono">
            <a:extLst>
              <a:ext uri="{FF2B5EF4-FFF2-40B4-BE49-F238E27FC236}">
                <a16:creationId xmlns:a16="http://schemas.microsoft.com/office/drawing/2014/main" id="{AA7556E8-7D79-4AFD-9C38-51DDB7BB56CB}"/>
              </a:ext>
            </a:extLst>
          </p:cNvPr>
          <p:cNvSpPr/>
          <p:nvPr/>
        </p:nvSpPr>
        <p:spPr>
          <a:xfrm rot="5400000">
            <a:off x="-2160562" y="3932913"/>
            <a:ext cx="5004225"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7" name="5 CuadroTexto">
            <a:extLst>
              <a:ext uri="{FF2B5EF4-FFF2-40B4-BE49-F238E27FC236}">
                <a16:creationId xmlns:a16="http://schemas.microsoft.com/office/drawing/2014/main" id="{C82C26B1-C681-4FEE-8BB4-C685332C8380}"/>
              </a:ext>
            </a:extLst>
          </p:cNvPr>
          <p:cNvSpPr txBox="1"/>
          <p:nvPr/>
        </p:nvSpPr>
        <p:spPr>
          <a:xfrm rot="16200000">
            <a:off x="-1889680" y="3922715"/>
            <a:ext cx="4432910"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Servicios y Gestión</a:t>
            </a:r>
          </a:p>
        </p:txBody>
      </p:sp>
      <p:sp>
        <p:nvSpPr>
          <p:cNvPr id="8" name="4 Elipse">
            <a:extLst>
              <a:ext uri="{FF2B5EF4-FFF2-40B4-BE49-F238E27FC236}">
                <a16:creationId xmlns:a16="http://schemas.microsoft.com/office/drawing/2014/main" id="{1C9AF45E-84E0-460A-8230-CCBDD46C82B2}"/>
              </a:ext>
            </a:extLst>
          </p:cNvPr>
          <p:cNvSpPr/>
          <p:nvPr/>
        </p:nvSpPr>
        <p:spPr>
          <a:xfrm>
            <a:off x="53551"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5</a:t>
            </a:r>
          </a:p>
        </p:txBody>
      </p:sp>
      <p:sp>
        <p:nvSpPr>
          <p:cNvPr id="9" name="7 Cheurón">
            <a:extLst>
              <a:ext uri="{FF2B5EF4-FFF2-40B4-BE49-F238E27FC236}">
                <a16:creationId xmlns:a16="http://schemas.microsoft.com/office/drawing/2014/main" id="{1A8F840F-3C01-4343-95E3-4FDD937C7D1D}"/>
              </a:ext>
            </a:extLst>
          </p:cNvPr>
          <p:cNvSpPr/>
          <p:nvPr/>
        </p:nvSpPr>
        <p:spPr>
          <a:xfrm>
            <a:off x="703002" y="141281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del Servicios y Gestión</a:t>
            </a:r>
          </a:p>
        </p:txBody>
      </p:sp>
      <p:sp>
        <p:nvSpPr>
          <p:cNvPr id="10" name="10 CuadroTexto">
            <a:extLst>
              <a:ext uri="{FF2B5EF4-FFF2-40B4-BE49-F238E27FC236}">
                <a16:creationId xmlns:a16="http://schemas.microsoft.com/office/drawing/2014/main" id="{3CF5948E-3C99-4024-8721-B659B008612B}"/>
              </a:ext>
            </a:extLst>
          </p:cNvPr>
          <p:cNvSpPr txBox="1"/>
          <p:nvPr/>
        </p:nvSpPr>
        <p:spPr>
          <a:xfrm>
            <a:off x="703002" y="1846563"/>
            <a:ext cx="8280000" cy="2728247"/>
          </a:xfrm>
          <a:prstGeom prst="rect">
            <a:avLst/>
          </a:prstGeom>
          <a:noFill/>
        </p:spPr>
        <p:txBody>
          <a:bodyPr wrap="square" rtlCol="0">
            <a:spAutoFit/>
          </a:bodyPr>
          <a:lstStyle/>
          <a:p>
            <a:pPr algn="just">
              <a:lnSpc>
                <a:spcPct val="150000"/>
              </a:lnSpc>
            </a:pPr>
            <a:r>
              <a:rPr lang="es-MX" sz="1050" dirty="0">
                <a:latin typeface="Mestiza"/>
              </a:rPr>
              <a:t>En el ejercicio fiscal 2021, se obtuvo que un total de </a:t>
            </a:r>
            <a:r>
              <a:rPr lang="es-MX" sz="1050" b="1" dirty="0">
                <a:latin typeface="Mestiza"/>
              </a:rPr>
              <a:t>115,786</a:t>
            </a:r>
            <a:r>
              <a:rPr lang="es-MX" sz="1050" dirty="0">
                <a:latin typeface="Mestiza"/>
              </a:rPr>
              <a:t> alumnos que recibieron la asignatura de inglés, cumpliendo con un </a:t>
            </a:r>
            <a:r>
              <a:rPr lang="es-MX" sz="1050" b="1" dirty="0">
                <a:latin typeface="Mestiza"/>
              </a:rPr>
              <a:t>100</a:t>
            </a:r>
            <a:r>
              <a:rPr lang="es-MX" sz="1050" dirty="0">
                <a:latin typeface="Mestiza"/>
              </a:rPr>
              <a:t>% en la meta establecida para dicho indicador, sin embargo, se observa un notable descenso de 53,439 alumnos con respecto al ejercicio fiscal 2020, debido que en dicho ejercicio, 169,225 alumnos recibieron la asignatura de inglés. En lo que respecta a los paquetes de material didáctico y apoyos, se entregaron 119,328 paquetes.</a:t>
            </a:r>
          </a:p>
          <a:p>
            <a:pPr algn="just">
              <a:lnSpc>
                <a:spcPct val="150000"/>
              </a:lnSpc>
            </a:pPr>
            <a:endParaRPr lang="es-MX" sz="900" dirty="0">
              <a:latin typeface="Mestiza"/>
            </a:endParaRPr>
          </a:p>
          <a:p>
            <a:pPr algn="just">
              <a:lnSpc>
                <a:spcPct val="150000"/>
              </a:lnSpc>
            </a:pPr>
            <a:r>
              <a:rPr lang="es-MX" sz="1050" dirty="0">
                <a:latin typeface="Mestiza"/>
              </a:rPr>
              <a:t>Por otra parte, los asesores externos que fueron seleccionados, asignados a centros de trabajo y que reciben apoyo económico en tiempo y forma, son 703 asesores externos. Además, 210 asesores externos recibieron capacitaciones para ampliar las competencias y habilidades pedagógicas.</a:t>
            </a:r>
          </a:p>
          <a:p>
            <a:pPr algn="just">
              <a:lnSpc>
                <a:spcPct val="150000"/>
              </a:lnSpc>
            </a:pPr>
            <a:endParaRPr lang="es-MX" sz="900" dirty="0">
              <a:latin typeface="Mestiza"/>
            </a:endParaRPr>
          </a:p>
          <a:p>
            <a:pPr algn="just">
              <a:lnSpc>
                <a:spcPct val="150000"/>
              </a:lnSpc>
            </a:pPr>
            <a:r>
              <a:rPr lang="es-MX" sz="1050" dirty="0">
                <a:latin typeface="Mestiza"/>
              </a:rPr>
              <a:t>El programa esta vinculado al objetivo 2 “</a:t>
            </a:r>
            <a:r>
              <a:rPr lang="es-MX" sz="1050" i="1" dirty="0">
                <a:latin typeface="Mestiza"/>
              </a:rPr>
              <a:t>Asegurar que el Sistema Educativo Estatal ofrezca educación pertinente y de calidad</a:t>
            </a:r>
            <a:r>
              <a:rPr lang="es-MX" sz="1050" dirty="0">
                <a:latin typeface="Mestiza"/>
              </a:rPr>
              <a:t>” y al objetivo 9 “</a:t>
            </a:r>
            <a:r>
              <a:rPr lang="es-MX" sz="1050" i="1" dirty="0">
                <a:latin typeface="Mestiza"/>
              </a:rPr>
              <a:t>Implementar la enseñanza y aprendizaje de inglés como segunda lengua</a:t>
            </a:r>
            <a:r>
              <a:rPr lang="es-MX" sz="1050" dirty="0">
                <a:latin typeface="Mestiza"/>
              </a:rPr>
              <a:t>”.</a:t>
            </a:r>
          </a:p>
        </p:txBody>
      </p:sp>
      <p:graphicFrame>
        <p:nvGraphicFramePr>
          <p:cNvPr id="11" name="Tabla 2">
            <a:extLst>
              <a:ext uri="{FF2B5EF4-FFF2-40B4-BE49-F238E27FC236}">
                <a16:creationId xmlns:a16="http://schemas.microsoft.com/office/drawing/2014/main" id="{98275B30-C27A-473D-A149-D0E8737FED3B}"/>
              </a:ext>
            </a:extLst>
          </p:cNvPr>
          <p:cNvGraphicFramePr>
            <a:graphicFrameLocks noGrp="1"/>
          </p:cNvGraphicFramePr>
          <p:nvPr>
            <p:extLst>
              <p:ext uri="{D42A27DB-BD31-4B8C-83A1-F6EECF244321}">
                <p14:modId xmlns:p14="http://schemas.microsoft.com/office/powerpoint/2010/main" val="545718006"/>
              </p:ext>
            </p:extLst>
          </p:nvPr>
        </p:nvGraphicFramePr>
        <p:xfrm>
          <a:off x="2843808" y="4725144"/>
          <a:ext cx="3888000" cy="504000"/>
        </p:xfrm>
        <a:graphic>
          <a:graphicData uri="http://schemas.openxmlformats.org/drawingml/2006/table">
            <a:tbl>
              <a:tblPr firstRow="1" bandRow="1">
                <a:tableStyleId>{5940675A-B579-460E-94D1-54222C63F5DA}</a:tableStyleId>
              </a:tblPr>
              <a:tblGrid>
                <a:gridCol w="3888000">
                  <a:extLst>
                    <a:ext uri="{9D8B030D-6E8A-4147-A177-3AD203B41FA5}">
                      <a16:colId xmlns:a16="http://schemas.microsoft.com/office/drawing/2014/main" val="2911591563"/>
                    </a:ext>
                  </a:extLst>
                </a:gridCol>
              </a:tblGrid>
              <a:tr h="252000">
                <a:tc>
                  <a:txBody>
                    <a:bodyPr/>
                    <a:lstStyle/>
                    <a:p>
                      <a:pPr algn="ctr"/>
                      <a:r>
                        <a:rPr lang="es-MX" sz="1050" b="1" dirty="0">
                          <a:solidFill>
                            <a:schemeClr val="bg1"/>
                          </a:solidFill>
                          <a:latin typeface="Mestiza" panose="00000500000000000000" pitchFamily="50" charset="0"/>
                        </a:rPr>
                        <a:t>Presupuesto del Ejercicio fiscal</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897565414"/>
                  </a:ext>
                </a:extLst>
              </a:tr>
              <a:tr h="252000">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87337722"/>
                  </a:ext>
                </a:extLst>
              </a:tr>
            </a:tbl>
          </a:graphicData>
        </a:graphic>
      </p:graphicFrame>
      <p:graphicFrame>
        <p:nvGraphicFramePr>
          <p:cNvPr id="12" name="Tabla 11">
            <a:extLst>
              <a:ext uri="{FF2B5EF4-FFF2-40B4-BE49-F238E27FC236}">
                <a16:creationId xmlns:a16="http://schemas.microsoft.com/office/drawing/2014/main" id="{09D3D317-8121-4781-AB8C-193B9A7797B5}"/>
              </a:ext>
            </a:extLst>
          </p:cNvPr>
          <p:cNvGraphicFramePr>
            <a:graphicFrameLocks noGrp="1"/>
          </p:cNvGraphicFramePr>
          <p:nvPr>
            <p:extLst>
              <p:ext uri="{D42A27DB-BD31-4B8C-83A1-F6EECF244321}">
                <p14:modId xmlns:p14="http://schemas.microsoft.com/office/powerpoint/2010/main" val="1316969887"/>
              </p:ext>
            </p:extLst>
          </p:nvPr>
        </p:nvGraphicFramePr>
        <p:xfrm>
          <a:off x="2915816" y="5028599"/>
          <a:ext cx="3744415" cy="1512167"/>
        </p:xfrm>
        <a:graphic>
          <a:graphicData uri="http://schemas.openxmlformats.org/drawingml/2006/table">
            <a:tbl>
              <a:tblPr>
                <a:tableStyleId>{5C22544A-7EE6-4342-B048-85BDC9FD1C3A}</a:tableStyleId>
              </a:tblPr>
              <a:tblGrid>
                <a:gridCol w="791073">
                  <a:extLst>
                    <a:ext uri="{9D8B030D-6E8A-4147-A177-3AD203B41FA5}">
                      <a16:colId xmlns:a16="http://schemas.microsoft.com/office/drawing/2014/main" val="627760317"/>
                    </a:ext>
                  </a:extLst>
                </a:gridCol>
                <a:gridCol w="1476671">
                  <a:extLst>
                    <a:ext uri="{9D8B030D-6E8A-4147-A177-3AD203B41FA5}">
                      <a16:colId xmlns:a16="http://schemas.microsoft.com/office/drawing/2014/main" val="2477477799"/>
                    </a:ext>
                  </a:extLst>
                </a:gridCol>
                <a:gridCol w="1476671">
                  <a:extLst>
                    <a:ext uri="{9D8B030D-6E8A-4147-A177-3AD203B41FA5}">
                      <a16:colId xmlns:a16="http://schemas.microsoft.com/office/drawing/2014/main" val="430875546"/>
                    </a:ext>
                  </a:extLst>
                </a:gridCol>
              </a:tblGrid>
              <a:tr h="252115">
                <a:tc rowSpan="2">
                  <a:txBody>
                    <a:bodyPr/>
                    <a:lstStyle/>
                    <a:p>
                      <a:pPr algn="ctr" fontAlgn="ctr"/>
                      <a:r>
                        <a:rPr lang="es-MX" sz="1050" b="1" u="none" strike="noStrike" dirty="0">
                          <a:solidFill>
                            <a:schemeClr val="tx1"/>
                          </a:solidFill>
                          <a:effectLst/>
                          <a:latin typeface="Mestiza" panose="00000500000000000000" pitchFamily="50" charset="0"/>
                        </a:rPr>
                        <a:t>Año</a:t>
                      </a: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gridSpan="2">
                  <a:txBody>
                    <a:bodyPr/>
                    <a:lstStyle/>
                    <a:p>
                      <a:pPr algn="ctr" fontAlgn="ctr"/>
                      <a:r>
                        <a:rPr lang="es-MX" sz="1050" b="1" u="none" strike="noStrike" dirty="0">
                          <a:solidFill>
                            <a:schemeClr val="tx1"/>
                          </a:solidFill>
                          <a:effectLst/>
                          <a:latin typeface="Mestiza" panose="00000500000000000000" pitchFamily="50" charset="0"/>
                        </a:rPr>
                        <a:t>Presupuesto</a:t>
                      </a: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hMerge="1">
                  <a:txBody>
                    <a:bodyPr/>
                    <a:lstStyle/>
                    <a:p>
                      <a:pPr algn="ctr" fontAlgn="ct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extLst>
                  <a:ext uri="{0D108BD9-81ED-4DB2-BD59-A6C34878D82A}">
                    <a16:rowId xmlns:a16="http://schemas.microsoft.com/office/drawing/2014/main" val="2274179035"/>
                  </a:ext>
                </a:extLst>
              </a:tr>
              <a:tr h="252115">
                <a:tc vMerge="1">
                  <a:txBody>
                    <a:bodyPr/>
                    <a:lstStyle/>
                    <a:p>
                      <a:pPr algn="ctr" fontAlgn="ct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a:txBody>
                    <a:bodyPr/>
                    <a:lstStyle/>
                    <a:p>
                      <a:pPr algn="ctr" fontAlgn="ctr"/>
                      <a:r>
                        <a:rPr lang="es-MX" sz="1050" b="1" u="none" strike="noStrike" dirty="0">
                          <a:solidFill>
                            <a:schemeClr val="tx1"/>
                          </a:solidFill>
                          <a:effectLst/>
                          <a:latin typeface="Mestiza" panose="00000500000000000000" pitchFamily="50" charset="0"/>
                        </a:rPr>
                        <a:t>Aprobado</a:t>
                      </a: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a:txBody>
                    <a:bodyPr/>
                    <a:lstStyle/>
                    <a:p>
                      <a:pPr algn="ctr" fontAlgn="ctr"/>
                      <a:r>
                        <a:rPr lang="es-MX" sz="1050" b="1" i="0" u="none" strike="noStrike" dirty="0">
                          <a:solidFill>
                            <a:schemeClr val="tx1"/>
                          </a:solidFill>
                          <a:effectLst/>
                          <a:latin typeface="Mestiza" panose="00000500000000000000" pitchFamily="50" charset="0"/>
                        </a:rPr>
                        <a:t>Ejercido</a:t>
                      </a:r>
                    </a:p>
                  </a:txBody>
                  <a:tcPr marL="9525" marR="9525" marT="9525" marB="0" anchor="ctr">
                    <a:solidFill>
                      <a:schemeClr val="bg1">
                        <a:lumMod val="85000"/>
                      </a:schemeClr>
                    </a:solidFill>
                  </a:tcPr>
                </a:tc>
                <a:extLst>
                  <a:ext uri="{0D108BD9-81ED-4DB2-BD59-A6C34878D82A}">
                    <a16:rowId xmlns:a16="http://schemas.microsoft.com/office/drawing/2014/main" val="1537703214"/>
                  </a:ext>
                </a:extLst>
              </a:tr>
              <a:tr h="335979">
                <a:tc>
                  <a:txBody>
                    <a:bodyPr/>
                    <a:lstStyle/>
                    <a:p>
                      <a:pPr algn="ctr" fontAlgn="ctr"/>
                      <a:r>
                        <a:rPr lang="es-MX" sz="1050" u="none" strike="noStrike">
                          <a:effectLst/>
                          <a:latin typeface="Mestiza" panose="00000500000000000000" pitchFamily="50" charset="0"/>
                        </a:rPr>
                        <a:t>2019</a:t>
                      </a:r>
                      <a:endParaRPr lang="es-MX" sz="1050" b="0" i="0" u="none" strike="noStrike">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$ 28,539,773.00</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$ 30,117,243.364</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extLst>
                  <a:ext uri="{0D108BD9-81ED-4DB2-BD59-A6C34878D82A}">
                    <a16:rowId xmlns:a16="http://schemas.microsoft.com/office/drawing/2014/main" val="3457920285"/>
                  </a:ext>
                </a:extLst>
              </a:tr>
              <a:tr h="335979">
                <a:tc>
                  <a:txBody>
                    <a:bodyPr/>
                    <a:lstStyle/>
                    <a:p>
                      <a:pPr algn="ctr" fontAlgn="ctr"/>
                      <a:r>
                        <a:rPr lang="es-MX" sz="1050" u="none" strike="noStrike" dirty="0">
                          <a:effectLst/>
                          <a:latin typeface="Mestiza" panose="00000500000000000000" pitchFamily="50" charset="0"/>
                        </a:rPr>
                        <a:t>2020</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$ 44,015,986.01</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$ 37,940,581.14</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extLst>
                  <a:ext uri="{0D108BD9-81ED-4DB2-BD59-A6C34878D82A}">
                    <a16:rowId xmlns:a16="http://schemas.microsoft.com/office/drawing/2014/main" val="1676914108"/>
                  </a:ext>
                </a:extLst>
              </a:tr>
              <a:tr h="335979">
                <a:tc>
                  <a:txBody>
                    <a:bodyPr/>
                    <a:lstStyle/>
                    <a:p>
                      <a:pPr algn="ctr" fontAlgn="ctr"/>
                      <a:r>
                        <a:rPr lang="es-MX" sz="1050" u="none" strike="noStrike" dirty="0">
                          <a:effectLst/>
                          <a:latin typeface="Mestiza" panose="00000500000000000000" pitchFamily="50" charset="0"/>
                        </a:rPr>
                        <a:t>2021</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$ 37,868,591.00</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$ 35,829,501.85</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extLst>
                  <a:ext uri="{0D108BD9-81ED-4DB2-BD59-A6C34878D82A}">
                    <a16:rowId xmlns:a16="http://schemas.microsoft.com/office/drawing/2014/main" val="2918481073"/>
                  </a:ext>
                </a:extLst>
              </a:tr>
            </a:tbl>
          </a:graphicData>
        </a:graphic>
      </p:graphicFrame>
    </p:spTree>
    <p:extLst>
      <p:ext uri="{BB962C8B-B14F-4D97-AF65-F5344CB8AC3E}">
        <p14:creationId xmlns:p14="http://schemas.microsoft.com/office/powerpoint/2010/main" val="3801471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Marcador de número de diapositiva"/>
          <p:cNvSpPr>
            <a:spLocks noGrp="1"/>
          </p:cNvSpPr>
          <p:nvPr>
            <p:ph type="sldNum" sz="quarter" idx="4"/>
          </p:nvPr>
        </p:nvSpPr>
        <p:spPr/>
        <p:txBody>
          <a:bodyPr/>
          <a:lstStyle/>
          <a:p>
            <a:fld id="{34762513-7D76-44F4-A4EB-02F5BA9AE113}" type="slidenum">
              <a:rPr lang="es-MX" smtClean="0"/>
              <a:t>5</a:t>
            </a:fld>
            <a:endParaRPr lang="es-MX" dirty="0"/>
          </a:p>
        </p:txBody>
      </p:sp>
      <p:sp>
        <p:nvSpPr>
          <p:cNvPr id="9" name="8 Pentágono"/>
          <p:cNvSpPr/>
          <p:nvPr/>
        </p:nvSpPr>
        <p:spPr>
          <a:xfrm rot="5400000">
            <a:off x="-2212522" y="3935342"/>
            <a:ext cx="5072036"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6</a:t>
            </a:r>
          </a:p>
        </p:txBody>
      </p:sp>
      <p:sp>
        <p:nvSpPr>
          <p:cNvPr id="12" name="11 CuadroTexto"/>
          <p:cNvSpPr txBox="1"/>
          <p:nvPr/>
        </p:nvSpPr>
        <p:spPr>
          <a:xfrm rot="16200000">
            <a:off x="-287638" y="3757624"/>
            <a:ext cx="1222281"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Análisis FODA</a:t>
            </a:r>
          </a:p>
        </p:txBody>
      </p:sp>
      <p:graphicFrame>
        <p:nvGraphicFramePr>
          <p:cNvPr id="8" name="7 Tabla"/>
          <p:cNvGraphicFramePr>
            <a:graphicFrameLocks noGrp="1"/>
          </p:cNvGraphicFramePr>
          <p:nvPr>
            <p:extLst>
              <p:ext uri="{D42A27DB-BD31-4B8C-83A1-F6EECF244321}">
                <p14:modId xmlns:p14="http://schemas.microsoft.com/office/powerpoint/2010/main" val="1727991935"/>
              </p:ext>
            </p:extLst>
          </p:nvPr>
        </p:nvGraphicFramePr>
        <p:xfrm>
          <a:off x="755577" y="1466302"/>
          <a:ext cx="8208912" cy="5131050"/>
        </p:xfrm>
        <a:graphic>
          <a:graphicData uri="http://schemas.openxmlformats.org/drawingml/2006/table">
            <a:tbl>
              <a:tblPr firstRow="1" bandRow="1">
                <a:effectLst/>
                <a:tableStyleId>{5C22544A-7EE6-4342-B048-85BDC9FD1C3A}</a:tableStyleId>
              </a:tblPr>
              <a:tblGrid>
                <a:gridCol w="4128102">
                  <a:extLst>
                    <a:ext uri="{9D8B030D-6E8A-4147-A177-3AD203B41FA5}">
                      <a16:colId xmlns:a16="http://schemas.microsoft.com/office/drawing/2014/main" val="20000"/>
                    </a:ext>
                  </a:extLst>
                </a:gridCol>
                <a:gridCol w="4080810">
                  <a:extLst>
                    <a:ext uri="{9D8B030D-6E8A-4147-A177-3AD203B41FA5}">
                      <a16:colId xmlns:a16="http://schemas.microsoft.com/office/drawing/2014/main" val="20001"/>
                    </a:ext>
                  </a:extLst>
                </a:gridCol>
              </a:tblGrid>
              <a:tr h="288000">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Fortalezas</a:t>
                      </a:r>
                    </a:p>
                  </a:txBody>
                  <a:tcPr anchor="ct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Debilidades</a:t>
                      </a:r>
                      <a:endParaRPr lang="es-MX" sz="1050" b="1" baseline="0" dirty="0">
                        <a:solidFill>
                          <a:schemeClr val="bg1"/>
                        </a:solidFill>
                        <a:effectLst>
                          <a:outerShdw blurRad="38100" dist="38100" dir="2700000" algn="tl">
                            <a:srgbClr val="000000">
                              <a:alpha val="43137"/>
                            </a:srgbClr>
                          </a:outerShdw>
                        </a:effectLst>
                        <a:latin typeface="Mestiza" pitchFamily="50" charset="0"/>
                      </a:endParaRPr>
                    </a:p>
                  </a:txBody>
                  <a:tcPr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0"/>
                  </a:ext>
                </a:extLst>
              </a:tr>
              <a:tr h="2183068">
                <a:tc>
                  <a:txBody>
                    <a:bodyPr/>
                    <a:lstStyle/>
                    <a:p>
                      <a:pPr marL="171450" indent="-171450" algn="just">
                        <a:lnSpc>
                          <a:spcPct val="120000"/>
                        </a:lnSpc>
                        <a:buFont typeface="Arial" pitchFamily="34" charset="0"/>
                        <a:buChar char="•"/>
                      </a:pPr>
                      <a:r>
                        <a:rPr lang="es-MX" sz="1050" b="0" dirty="0">
                          <a:solidFill>
                            <a:schemeClr val="tx1"/>
                          </a:solidFill>
                          <a:latin typeface="Mestiza" pitchFamily="50" charset="0"/>
                        </a:rPr>
                        <a:t>Contar con una base de datos actualizada que permite conocer de forma eficaz la cobertura en planteles, grupos y alumnos.</a:t>
                      </a:r>
                    </a:p>
                    <a:p>
                      <a:pPr marL="171450" indent="-171450" algn="just">
                        <a:lnSpc>
                          <a:spcPct val="120000"/>
                        </a:lnSpc>
                        <a:buFont typeface="Arial" pitchFamily="34" charset="0"/>
                        <a:buChar char="•"/>
                      </a:pPr>
                      <a:endParaRPr lang="es-MX" sz="90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Mantener una alta demanda de solicitudes de ingreso del PRONI por parte de los planteles de educación básica que aún no cuentan con el beneficio.</a:t>
                      </a:r>
                    </a:p>
                    <a:p>
                      <a:pPr marL="171450" indent="-171450" algn="just">
                        <a:lnSpc>
                          <a:spcPct val="120000"/>
                        </a:lnSpc>
                        <a:buFont typeface="Arial" pitchFamily="34" charset="0"/>
                        <a:buChar char="•"/>
                      </a:pPr>
                      <a:endParaRPr lang="es-MX" sz="90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Incrementar las capacitaciones para los asesores externos especializados. </a:t>
                      </a:r>
                    </a:p>
                    <a:p>
                      <a:pPr marL="171450" indent="-171450" algn="just">
                        <a:lnSpc>
                          <a:spcPct val="120000"/>
                        </a:lnSpc>
                        <a:buFont typeface="Arial" pitchFamily="34" charset="0"/>
                        <a:buChar char="•"/>
                      </a:pPr>
                      <a:endParaRPr lang="es-MX" sz="90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Brindar un número importante de certificaciones a alumnos y maestros en cada ciclo escolar.</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Falta de continuidad en planteles ya atendidos.</a:t>
                      </a:r>
                      <a:endParaRPr lang="es-ES" sz="1050" b="0" kern="1200" dirty="0">
                        <a:solidFill>
                          <a:schemeClr val="tx1"/>
                        </a:solidFill>
                        <a:latin typeface="Mestiza" pitchFamily="50" charset="0"/>
                        <a:ea typeface="+mn-ea"/>
                        <a:cs typeface="+mn-cs"/>
                      </a:endParaRP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52000">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Oportunidades</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Amenazas</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2"/>
                  </a:ext>
                </a:extLst>
              </a:tr>
              <a:tr h="2115981">
                <a:tc>
                  <a:txBody>
                    <a:bodyPr/>
                    <a:lstStyle/>
                    <a:p>
                      <a:pPr marL="171450" indent="-171450" algn="just">
                        <a:lnSpc>
                          <a:spcPct val="120000"/>
                        </a:lnSpc>
                        <a:buFont typeface="Arial" pitchFamily="34" charset="0"/>
                        <a:buChar char="•"/>
                      </a:pPr>
                      <a:r>
                        <a:rPr lang="es-MX" sz="1050" b="0" dirty="0">
                          <a:solidFill>
                            <a:schemeClr val="tx1"/>
                          </a:solidFill>
                          <a:latin typeface="Mestiza" pitchFamily="50" charset="0"/>
                        </a:rPr>
                        <a:t>Fortalecer la base de datos indicando un apartado de próximos planteles a atender.</a:t>
                      </a:r>
                    </a:p>
                    <a:p>
                      <a:pPr marL="171450" indent="-171450" algn="just">
                        <a:lnSpc>
                          <a:spcPct val="120000"/>
                        </a:lnSpc>
                        <a:buFont typeface="Arial" pitchFamily="34" charset="0"/>
                        <a:buChar char="•"/>
                      </a:pPr>
                      <a:endParaRPr lang="es-MX" sz="90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Incluir nuevos indicadores de actividades en la MIR que faltaron tomar en cuenta.</a:t>
                      </a:r>
                    </a:p>
                    <a:p>
                      <a:pPr marL="171450" indent="-171450" algn="just">
                        <a:lnSpc>
                          <a:spcPct val="120000"/>
                        </a:lnSpc>
                        <a:buFont typeface="Arial" pitchFamily="34" charset="0"/>
                        <a:buChar char="•"/>
                      </a:pPr>
                      <a:endParaRPr lang="es-MX" sz="90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Elaborar una base de datos que tenga el histórico de certificaciones y capacitaciones que ha recibido el asesor o enlace técnico pedagógico. </a:t>
                      </a:r>
                    </a:p>
                    <a:p>
                      <a:pPr marL="171450" indent="-171450" algn="just">
                        <a:lnSpc>
                          <a:spcPct val="120000"/>
                        </a:lnSpc>
                        <a:buFont typeface="Arial" pitchFamily="34" charset="0"/>
                        <a:buChar char="•"/>
                      </a:pPr>
                      <a:endParaRPr lang="es-MX" sz="90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Buscar material didáctico que sea novedoso para promover las habilidades del lenguaje.</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Recibir menor presupuesto que no permita asegurar el pago de servicios de asesores para cubrir el mayor número de cobertura.</a:t>
                      </a:r>
                    </a:p>
                    <a:p>
                      <a:pPr marL="171450" lvl="0" indent="-171450" algn="just" defTabSz="914400" rtl="0" eaLnBrk="1" latinLnBrk="0" hangingPunct="1">
                        <a:lnSpc>
                          <a:spcPct val="120000"/>
                        </a:lnSpc>
                        <a:buFont typeface="Arial" pitchFamily="34" charset="0"/>
                        <a:buChar char="•"/>
                      </a:pPr>
                      <a:endParaRPr lang="es-MX" sz="900" b="0" kern="1200" dirty="0">
                        <a:solidFill>
                          <a:schemeClr val="tx1"/>
                        </a:solidFill>
                        <a:latin typeface="Mestiza" pitchFamily="50" charset="0"/>
                        <a:ea typeface="+mn-ea"/>
                        <a:cs typeface="+mn-cs"/>
                      </a:endParaRP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Modificar las reglas de operación del próximo año, que no se tenga previsto para las metas de la MIR.</a:t>
                      </a:r>
                    </a:p>
                    <a:p>
                      <a:pPr marL="171450" lvl="0" indent="-171450" algn="just" defTabSz="914400" rtl="0" eaLnBrk="1" latinLnBrk="0" hangingPunct="1">
                        <a:lnSpc>
                          <a:spcPct val="120000"/>
                        </a:lnSpc>
                        <a:buFont typeface="Arial" pitchFamily="34" charset="0"/>
                        <a:buChar char="•"/>
                      </a:pPr>
                      <a:endParaRPr lang="es-MX" sz="900" b="0" kern="1200" dirty="0">
                        <a:solidFill>
                          <a:schemeClr val="tx1"/>
                        </a:solidFill>
                        <a:latin typeface="Mestiza" pitchFamily="50" charset="0"/>
                        <a:ea typeface="+mn-ea"/>
                        <a:cs typeface="+mn-cs"/>
                      </a:endParaRP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Falta de cumplimiento en la realización de las capacitaciones planeadas por motivo de la pandemia COVID-19.</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
        <p:nvSpPr>
          <p:cNvPr id="10" name="28 Marcador de título">
            <a:extLst>
              <a:ext uri="{FF2B5EF4-FFF2-40B4-BE49-F238E27FC236}">
                <a16:creationId xmlns:a16="http://schemas.microsoft.com/office/drawing/2014/main" id="{06FC16F4-FC29-42C8-B152-A91D763ED85A}"/>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t>Programa Nacional de Inglés (PRONI)</a:t>
            </a:r>
          </a:p>
        </p:txBody>
      </p:sp>
    </p:spTree>
    <p:extLst>
      <p:ext uri="{BB962C8B-B14F-4D97-AF65-F5344CB8AC3E}">
        <p14:creationId xmlns:p14="http://schemas.microsoft.com/office/powerpoint/2010/main" val="11743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
          </p:nvPr>
        </p:nvSpPr>
        <p:spPr/>
        <p:txBody>
          <a:bodyPr/>
          <a:lstStyle/>
          <a:p>
            <a:fld id="{34762513-7D76-44F4-A4EB-02F5BA9AE113}" type="slidenum">
              <a:rPr lang="es-MX" smtClean="0"/>
              <a:t>6</a:t>
            </a:fld>
            <a:endParaRPr lang="es-MX" dirty="0"/>
          </a:p>
        </p:txBody>
      </p:sp>
      <p:sp>
        <p:nvSpPr>
          <p:cNvPr id="18" name="3 Pentágono">
            <a:extLst>
              <a:ext uri="{FF2B5EF4-FFF2-40B4-BE49-F238E27FC236}">
                <a16:creationId xmlns:a16="http://schemas.microsoft.com/office/drawing/2014/main" id="{73E91687-1400-44FC-9111-1C84C052AB4D}"/>
              </a:ext>
            </a:extLst>
          </p:cNvPr>
          <p:cNvSpPr/>
          <p:nvPr/>
        </p:nvSpPr>
        <p:spPr>
          <a:xfrm rot="5400000">
            <a:off x="-1008450" y="5085024"/>
            <a:ext cx="2700001"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9" name="5 CuadroTexto">
            <a:extLst>
              <a:ext uri="{FF2B5EF4-FFF2-40B4-BE49-F238E27FC236}">
                <a16:creationId xmlns:a16="http://schemas.microsoft.com/office/drawing/2014/main" id="{D5A947AB-4271-4255-A305-0E4AA00D874C}"/>
              </a:ext>
            </a:extLst>
          </p:cNvPr>
          <p:cNvSpPr txBox="1"/>
          <p:nvPr/>
        </p:nvSpPr>
        <p:spPr>
          <a:xfrm rot="16200000">
            <a:off x="-683278" y="5036785"/>
            <a:ext cx="2020104" cy="461665"/>
          </a:xfrm>
          <a:prstGeom prst="rect">
            <a:avLst/>
          </a:prstGeom>
          <a:noFill/>
        </p:spPr>
        <p:txBody>
          <a:bodyPr wrap="non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Acciones del Programa </a:t>
            </a:r>
          </a:p>
          <a:p>
            <a:pPr algn="ctr"/>
            <a:r>
              <a:rPr lang="es-MX" sz="1200" b="1" dirty="0">
                <a:solidFill>
                  <a:schemeClr val="bg1"/>
                </a:solidFill>
                <a:effectLst>
                  <a:outerShdw blurRad="38100" dist="38100" dir="2700000" algn="tl">
                    <a:srgbClr val="000000">
                      <a:alpha val="43137"/>
                    </a:srgbClr>
                  </a:outerShdw>
                </a:effectLst>
                <a:latin typeface="Light" pitchFamily="50" charset="0"/>
              </a:rPr>
              <a:t>en el Ejercicio Fiscal actual</a:t>
            </a:r>
          </a:p>
        </p:txBody>
      </p:sp>
      <p:sp>
        <p:nvSpPr>
          <p:cNvPr id="20" name="19 Pentágono"/>
          <p:cNvSpPr/>
          <p:nvPr/>
        </p:nvSpPr>
        <p:spPr>
          <a:xfrm rot="5400000">
            <a:off x="-664350" y="2366257"/>
            <a:ext cx="1975692" cy="396000"/>
          </a:xfrm>
          <a:prstGeom prst="homePlate">
            <a:avLst/>
          </a:prstGeom>
          <a:blipFill>
            <a:blip r:embed="rId3"/>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21" name="20 Elipse"/>
          <p:cNvSpPr/>
          <p:nvPr/>
        </p:nvSpPr>
        <p:spPr>
          <a:xfrm>
            <a:off x="35496" y="1247847"/>
            <a:ext cx="576000" cy="576000"/>
          </a:xfrm>
          <a:prstGeom prst="ellipse">
            <a:avLst/>
          </a:prstGeom>
          <a:blipFill>
            <a:blip r:embed="rId3"/>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7</a:t>
            </a:r>
          </a:p>
        </p:txBody>
      </p:sp>
      <p:sp>
        <p:nvSpPr>
          <p:cNvPr id="22" name="21 CuadroTexto"/>
          <p:cNvSpPr txBox="1"/>
          <p:nvPr/>
        </p:nvSpPr>
        <p:spPr>
          <a:xfrm rot="16200000">
            <a:off x="-396407" y="2434558"/>
            <a:ext cx="1439818"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Light" pitchFamily="50" charset="0"/>
              </a:rPr>
              <a:t>Recomendaciones</a:t>
            </a:r>
          </a:p>
        </p:txBody>
      </p:sp>
      <p:sp>
        <p:nvSpPr>
          <p:cNvPr id="23" name="4 Elipse">
            <a:extLst>
              <a:ext uri="{FF2B5EF4-FFF2-40B4-BE49-F238E27FC236}">
                <a16:creationId xmlns:a16="http://schemas.microsoft.com/office/drawing/2014/main" id="{86EFDE5D-2D09-4048-B494-CE66419CD8F8}"/>
              </a:ext>
            </a:extLst>
          </p:cNvPr>
          <p:cNvSpPr/>
          <p:nvPr/>
        </p:nvSpPr>
        <p:spPr>
          <a:xfrm>
            <a:off x="53551" y="3604459"/>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8</a:t>
            </a:r>
          </a:p>
        </p:txBody>
      </p:sp>
      <p:sp>
        <p:nvSpPr>
          <p:cNvPr id="2" name="1 CuadroTexto"/>
          <p:cNvSpPr txBox="1"/>
          <p:nvPr/>
        </p:nvSpPr>
        <p:spPr>
          <a:xfrm>
            <a:off x="755576" y="1412776"/>
            <a:ext cx="8136904" cy="2243499"/>
          </a:xfrm>
          <a:prstGeom prst="rect">
            <a:avLst/>
          </a:prstGeom>
          <a:noFill/>
        </p:spPr>
        <p:txBody>
          <a:bodyPr wrap="square" rtlCol="0">
            <a:spAutoFit/>
          </a:bodyPr>
          <a:lstStyle/>
          <a:p>
            <a:pPr marL="171450" indent="-171450" algn="just">
              <a:lnSpc>
                <a:spcPct val="150000"/>
              </a:lnSpc>
              <a:buFont typeface="Arial" pitchFamily="34" charset="0"/>
              <a:buChar char="•"/>
            </a:pPr>
            <a:r>
              <a:rPr lang="es-MX" sz="1050" dirty="0">
                <a:latin typeface="Mestiza" pitchFamily="50" charset="0"/>
              </a:rPr>
              <a:t>Incrementar la cobertura mediante la gestión de recursos públicos que permitan la solvencia financiera que respalde los costos del pago de sueldo de docentes, en base a la comprobación de resultados en el proceso de enseñanza–aprendizaje del idioma inglés. </a:t>
            </a:r>
          </a:p>
          <a:p>
            <a:pPr marL="171450" indent="-171450" algn="just">
              <a:lnSpc>
                <a:spcPct val="150000"/>
              </a:lnSpc>
              <a:buFont typeface="Arial" pitchFamily="34" charset="0"/>
              <a:buChar char="•"/>
            </a:pPr>
            <a:endParaRPr lang="es-MX" sz="1050" dirty="0">
              <a:latin typeface="Mestiza" pitchFamily="50" charset="0"/>
            </a:endParaRPr>
          </a:p>
          <a:p>
            <a:pPr marL="171450" indent="-171450" algn="just">
              <a:lnSpc>
                <a:spcPct val="150000"/>
              </a:lnSpc>
              <a:buFont typeface="Arial" pitchFamily="34" charset="0"/>
              <a:buChar char="•"/>
            </a:pPr>
            <a:r>
              <a:rPr lang="es-MX" sz="1050" dirty="0">
                <a:latin typeface="Mestiza" pitchFamily="50" charset="0"/>
              </a:rPr>
              <a:t>Contribuir a beneficiar al mayor número de alumnos que dominen una segunda lengua, formando niños y adolescentes más competentes y con mejores oportunidades para que puedan enfrentarse a los retos del mundo actual. </a:t>
            </a:r>
          </a:p>
          <a:p>
            <a:pPr marL="171450" indent="-171450" algn="just">
              <a:lnSpc>
                <a:spcPct val="150000"/>
              </a:lnSpc>
              <a:buFont typeface="Arial" pitchFamily="34" charset="0"/>
              <a:buChar char="•"/>
            </a:pPr>
            <a:endParaRPr lang="es-MX" sz="1050" dirty="0">
              <a:latin typeface="Mestiza" pitchFamily="50" charset="0"/>
            </a:endParaRPr>
          </a:p>
          <a:p>
            <a:pPr marL="171450" indent="-171450" algn="just">
              <a:lnSpc>
                <a:spcPct val="150000"/>
              </a:lnSpc>
              <a:buFont typeface="Arial" pitchFamily="34" charset="0"/>
              <a:buChar char="•"/>
            </a:pPr>
            <a:r>
              <a:rPr lang="es-MX" sz="1050" dirty="0">
                <a:latin typeface="Mestiza" pitchFamily="50" charset="0"/>
              </a:rPr>
              <a:t>Continuar para el próximo año con los procesos de certificación de alumnos y capacitación de los asesores externos para que toda la planta docente cumpla con los requisitos solicitados.</a:t>
            </a:r>
          </a:p>
          <a:p>
            <a:pPr marL="171450" indent="-171450" algn="just">
              <a:lnSpc>
                <a:spcPct val="150000"/>
              </a:lnSpc>
              <a:buFont typeface="Arial" pitchFamily="34" charset="0"/>
              <a:buChar char="•"/>
            </a:pPr>
            <a:endParaRPr lang="es-MX" sz="1050" dirty="0">
              <a:latin typeface="Mestiza" pitchFamily="50" charset="0"/>
            </a:endParaRPr>
          </a:p>
        </p:txBody>
      </p:sp>
      <p:sp>
        <p:nvSpPr>
          <p:cNvPr id="11" name="1 CuadroTexto">
            <a:extLst>
              <a:ext uri="{FF2B5EF4-FFF2-40B4-BE49-F238E27FC236}">
                <a16:creationId xmlns:a16="http://schemas.microsoft.com/office/drawing/2014/main" id="{C521956B-E868-466B-B183-C39F30F8235B}"/>
              </a:ext>
            </a:extLst>
          </p:cNvPr>
          <p:cNvSpPr txBox="1"/>
          <p:nvPr/>
        </p:nvSpPr>
        <p:spPr>
          <a:xfrm>
            <a:off x="755576" y="3789040"/>
            <a:ext cx="8136904" cy="789255"/>
          </a:xfrm>
          <a:prstGeom prst="rect">
            <a:avLst/>
          </a:prstGeom>
          <a:noFill/>
        </p:spPr>
        <p:txBody>
          <a:bodyPr wrap="square" rtlCol="0">
            <a:spAutoFit/>
          </a:bodyPr>
          <a:lstStyle/>
          <a:p>
            <a:pPr marL="171450" indent="-171450" algn="just">
              <a:lnSpc>
                <a:spcPct val="150000"/>
              </a:lnSpc>
              <a:buFont typeface="Arial" pitchFamily="34" charset="0"/>
              <a:buChar char="•"/>
            </a:pPr>
            <a:r>
              <a:rPr lang="es-MX" sz="1050" dirty="0">
                <a:latin typeface="Mestiza" pitchFamily="50" charset="0"/>
              </a:rPr>
              <a:t>Para el ejercicio 2022, a la fecha, se han seleccionado y asignado a 702 asesores externos del PRONI, a 610 planteles de preescolar y primaria, cumpliendo al 100% con las metas referentes a cobertura descritas en la MIR 2022; sin embargo, aún no hay avance sobre las capacitaciones para los asesores externos del PRONI, ni se entrega el material didáctico y/o libros de apoyo.</a:t>
            </a:r>
          </a:p>
        </p:txBody>
      </p:sp>
      <p:sp>
        <p:nvSpPr>
          <p:cNvPr id="12" name="28 Marcador de título">
            <a:extLst>
              <a:ext uri="{FF2B5EF4-FFF2-40B4-BE49-F238E27FC236}">
                <a16:creationId xmlns:a16="http://schemas.microsoft.com/office/drawing/2014/main" id="{0EF77C72-7A99-4BDE-AA32-9F1BB00BEDA3}"/>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t>Programa Nacional de Inglés (PRONI)</a:t>
            </a:r>
          </a:p>
        </p:txBody>
      </p:sp>
    </p:spTree>
    <p:extLst>
      <p:ext uri="{BB962C8B-B14F-4D97-AF65-F5344CB8AC3E}">
        <p14:creationId xmlns:p14="http://schemas.microsoft.com/office/powerpoint/2010/main" val="3113330947"/>
      </p:ext>
    </p:extLst>
  </p:cSld>
  <p:clrMapOvr>
    <a:masterClrMapping/>
  </p:clrMapOvr>
</p:sld>
</file>

<file path=ppt/theme/theme1.xml><?xml version="1.0" encoding="utf-8"?>
<a:theme xmlns:a="http://schemas.openxmlformats.org/drawingml/2006/main" name="INFORME. Asistencia Alimentaria (Despensas y Desayunos Escolar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INFORME. Asistencia Alimentaria (Despensas y Desayunos Escolares)</Template>
  <TotalTime>2942</TotalTime>
  <Words>1117</Words>
  <Application>Microsoft Office PowerPoint</Application>
  <PresentationFormat>Presentación en pantalla (4:3)</PresentationFormat>
  <Paragraphs>121</Paragraphs>
  <Slides>6</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Arial</vt:lpstr>
      <vt:lpstr>Calibri</vt:lpstr>
      <vt:lpstr>Light</vt:lpstr>
      <vt:lpstr>Mestiza</vt:lpstr>
      <vt:lpstr>Montserrat Ultra Light</vt:lpstr>
      <vt:lpstr>INFORME. Asistencia Alimentaria (Despensas y Desayunos Escolares)</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Asistencia Alimentaria (Despensas y Desayunos Escolares)</dc:title>
  <dc:creator>CLSinaloa</dc:creator>
  <cp:lastModifiedBy>Evaluacion</cp:lastModifiedBy>
  <cp:revision>100</cp:revision>
  <dcterms:created xsi:type="dcterms:W3CDTF">2020-02-21T23:32:07Z</dcterms:created>
  <dcterms:modified xsi:type="dcterms:W3CDTF">2022-06-22T19:21:51Z</dcterms:modified>
</cp:coreProperties>
</file>